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79" r:id="rId1"/>
  </p:sldMasterIdLst>
  <p:notesMasterIdLst>
    <p:notesMasterId r:id="rId26"/>
  </p:notesMasterIdLst>
  <p:sldIdLst>
    <p:sldId id="257" r:id="rId2"/>
    <p:sldId id="276" r:id="rId3"/>
    <p:sldId id="313" r:id="rId4"/>
    <p:sldId id="312" r:id="rId5"/>
    <p:sldId id="311" r:id="rId6"/>
    <p:sldId id="268" r:id="rId7"/>
    <p:sldId id="299" r:id="rId8"/>
    <p:sldId id="280" r:id="rId9"/>
    <p:sldId id="295" r:id="rId10"/>
    <p:sldId id="297" r:id="rId11"/>
    <p:sldId id="281" r:id="rId12"/>
    <p:sldId id="298" r:id="rId13"/>
    <p:sldId id="314" r:id="rId14"/>
    <p:sldId id="282" r:id="rId15"/>
    <p:sldId id="308" r:id="rId16"/>
    <p:sldId id="309" r:id="rId17"/>
    <p:sldId id="310" r:id="rId18"/>
    <p:sldId id="315" r:id="rId19"/>
    <p:sldId id="307" r:id="rId20"/>
    <p:sldId id="283" r:id="rId21"/>
    <p:sldId id="294" r:id="rId22"/>
    <p:sldId id="284" r:id="rId23"/>
    <p:sldId id="291" r:id="rId24"/>
    <p:sldId id="316" r:id="rId25"/>
  </p:sldIdLst>
  <p:sldSz cx="18288000" cy="10287000"/>
  <p:notesSz cx="6858000" cy="9144000"/>
  <p:embeddedFontLst>
    <p:embeddedFont>
      <p:font typeface="Century Gothic" panose="020B0502020202020204" pitchFamily="34" charset="0"/>
      <p:regular r:id="rId27"/>
      <p:bold r:id="rId28"/>
      <p:italic r:id="rId29"/>
      <p:boldItalic r:id="rId30"/>
    </p:embeddedFont>
    <p:embeddedFont>
      <p:font typeface="Code Pro" panose="020B0604020202020204" charset="0"/>
      <p:regular r:id="rId31"/>
    </p:embeddedFont>
    <p:embeddedFont>
      <p:font typeface="Codec Pro" panose="020B0604020202020204" charset="0"/>
      <p:regular r:id="rId32"/>
    </p:embeddedFont>
    <p:embeddedFont>
      <p:font typeface="Intro" panose="02000000000000000000" charset="0"/>
      <p:regular r:id="rId33"/>
    </p:embeddedFont>
    <p:embeddedFont>
      <p:font typeface="Montserrat" panose="00000500000000000000" pitchFamily="2" charset="0"/>
      <p:regular r:id="rId34"/>
      <p:bold r:id="rId35"/>
      <p:italic r:id="rId36"/>
      <p:boldItalic r:id="rId37"/>
    </p:embeddedFont>
    <p:embeddedFont>
      <p:font typeface="Montserrat ExtraLight" panose="00000300000000000000" pitchFamily="2" charset="0"/>
      <p:regular r:id="rId38"/>
      <p:italic r:id="rId39"/>
    </p:embeddedFont>
    <p:embeddedFont>
      <p:font typeface="Open Sans Extra Bold" panose="020B0604020202020204" charset="0"/>
      <p:regular r:id="rId40"/>
    </p:embeddedFont>
    <p:embeddedFont>
      <p:font typeface="Poppins Light" panose="00000400000000000000" pitchFamily="2" charset="0"/>
      <p:regular r:id="rId41"/>
      <p:italic r:id="rId42"/>
    </p:embeddedFont>
    <p:embeddedFont>
      <p:font typeface="Wingdings 3" panose="05040102010807070707" pitchFamily="18" charset="2"/>
      <p:regular r:id="rId4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Estilo com Tema 1 - Ênfas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37" autoAdjust="0"/>
    <p:restoredTop sz="86375" autoAdjust="0"/>
  </p:normalViewPr>
  <p:slideViewPr>
    <p:cSldViewPr>
      <p:cViewPr varScale="1">
        <p:scale>
          <a:sx n="70" d="100"/>
          <a:sy n="70" d="100"/>
        </p:scale>
        <p:origin x="8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15.fntdata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0725629117265368E-2"/>
          <c:y val="4.083415079581288E-2"/>
          <c:w val="0.97854874176546924"/>
          <c:h val="0.80161074127779097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Planilha2!$D$4</c:f>
              <c:strCache>
                <c:ptCount val="1"/>
                <c:pt idx="0">
                  <c:v>Meta Atuarial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200" b="1" i="0" u="none" strike="noStrike" baseline="0">
                    <a:solidFill>
                      <a:srgbClr val="333333"/>
                    </a:solidFill>
                    <a:latin typeface="Aptos Narrow"/>
                    <a:ea typeface="Aptos Narrow"/>
                    <a:cs typeface="Aptos Narrow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Planilha2!$C$5:$C$7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Planilha2!$D$5:$D$7</c:f>
              <c:numCache>
                <c:formatCode>0.00%</c:formatCode>
                <c:ptCount val="3"/>
                <c:pt idx="0">
                  <c:v>2.3144000000000001E-2</c:v>
                </c:pt>
                <c:pt idx="1">
                  <c:v>0.10050000000000001</c:v>
                </c:pt>
                <c:pt idx="2">
                  <c:v>4.9299999999999997E-2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58-417B-9C44-3DC2BB48B349}"/>
            </c:ext>
          </c:extLst>
        </c:ser>
        <c:ser>
          <c:idx val="0"/>
          <c:order val="1"/>
          <c:tx>
            <c:strRef>
              <c:f>Planilha2!$E$4</c:f>
              <c:strCache>
                <c:ptCount val="1"/>
                <c:pt idx="0">
                  <c:v>Rent. Consignado 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200" b="1" i="0" u="none" strike="noStrike" baseline="0">
                    <a:solidFill>
                      <a:srgbClr val="333333"/>
                    </a:solidFill>
                    <a:latin typeface="Aptos Narrow"/>
                    <a:ea typeface="Aptos Narrow"/>
                    <a:cs typeface="Aptos Narrow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Planilha2!$C$5:$C$7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Planilha2!$E$5:$E$7</c:f>
              <c:numCache>
                <c:formatCode>0.00%</c:formatCode>
                <c:ptCount val="3"/>
                <c:pt idx="0">
                  <c:v>3.2342000000000003E-2</c:v>
                </c:pt>
                <c:pt idx="1">
                  <c:v>0.142205</c:v>
                </c:pt>
                <c:pt idx="2">
                  <c:v>6.0100000000000001E-2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58-417B-9C44-3DC2BB48B349}"/>
            </c:ext>
          </c:extLst>
        </c:ser>
        <c:ser>
          <c:idx val="1"/>
          <c:order val="2"/>
          <c:tx>
            <c:strRef>
              <c:f>Planilha2!$F$4</c:f>
              <c:strCache>
                <c:ptCount val="1"/>
                <c:pt idx="0">
                  <c:v>Rent. Carteira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rgbClr val="C0000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200" b="1" i="0" u="none" strike="noStrike" baseline="0">
                    <a:solidFill>
                      <a:srgbClr val="333333"/>
                    </a:solidFill>
                    <a:latin typeface="Aptos Narrow"/>
                    <a:ea typeface="Aptos Narrow"/>
                    <a:cs typeface="Aptos Narrow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Planilha2!$C$5:$C$7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Planilha2!$F$5:$F$7</c:f>
              <c:numCache>
                <c:formatCode>0.00%</c:formatCode>
                <c:ptCount val="3"/>
                <c:pt idx="0">
                  <c:v>4.7774999999999998E-2</c:v>
                </c:pt>
                <c:pt idx="1">
                  <c:v>7.51E-2</c:v>
                </c:pt>
                <c:pt idx="2">
                  <c:v>4.9200000000000001E-2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C58-417B-9C44-3DC2BB48B3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99931071"/>
        <c:axId val="1"/>
      </c:barChart>
      <c:catAx>
        <c:axId val="7999310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2200" b="1" i="0" u="none" strike="noStrike" baseline="0">
                <a:solidFill>
                  <a:srgbClr val="000000"/>
                </a:solidFill>
                <a:latin typeface="Aptos Narrow"/>
                <a:ea typeface="Aptos Narrow"/>
                <a:cs typeface="Aptos Narrow"/>
              </a:defRPr>
            </a:pPr>
            <a:endParaRPr lang="pt-BR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799931071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8658437226596678"/>
          <c:y val="0.92299726709254992"/>
          <c:w val="0.42683120078740155"/>
          <c:h val="5.5002871241788258E-2"/>
        </c:manualLayout>
      </c:layout>
      <c:overlay val="0"/>
      <c:spPr>
        <a:noFill/>
        <a:ln>
          <a:noFill/>
        </a:ln>
        <a:effectLst/>
      </c:spPr>
      <c:txPr>
        <a:bodyPr/>
        <a:lstStyle/>
        <a:p>
          <a:pPr>
            <a:defRPr sz="2400" b="0" i="0" u="none" strike="noStrike" baseline="0">
              <a:solidFill>
                <a:srgbClr val="000000"/>
              </a:solidFill>
              <a:latin typeface="Aptos Narrow"/>
              <a:ea typeface="Aptos Narrow"/>
              <a:cs typeface="Aptos Narrow"/>
            </a:defRPr>
          </a:pPr>
          <a:endParaRPr lang="pt-BR"/>
        </a:p>
      </c:txPr>
    </c:legend>
    <c:plotVisOnly val="1"/>
    <c:dispBlanksAs val="gap"/>
    <c:showDLblsOverMax val="0"/>
  </c:chart>
  <c:spPr>
    <a:pattFill prst="pct25">
      <a:fgClr>
        <a:srgbClr val="0070C0"/>
      </a:fgClr>
      <a:bgClr>
        <a:sysClr val="window" lastClr="FFFFFF"/>
      </a:bgClr>
    </a:patt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ptos Narrow"/>
          <a:ea typeface="Aptos Narrow"/>
          <a:cs typeface="Aptos Narrow"/>
        </a:defRPr>
      </a:pPr>
      <a:endParaRPr lang="pt-B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6438234350105936E-3"/>
          <c:y val="1.7214397496087636E-2"/>
          <c:w val="0.98471235312997885"/>
          <c:h val="0.79016019124370018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Planilha2!$G$31</c:f>
              <c:strCache>
                <c:ptCount val="1"/>
                <c:pt idx="0">
                  <c:v>Meta Atuarial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200" b="1" i="0" u="none" strike="noStrike" baseline="0">
                    <a:solidFill>
                      <a:srgbClr val="333333"/>
                    </a:solidFill>
                    <a:latin typeface="Aptos Narrow"/>
                    <a:ea typeface="Aptos Narrow"/>
                    <a:cs typeface="Aptos Narrow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Planilha2!$C$32:$C$33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Planilha2!$G$32:$G$33</c:f>
              <c:numCache>
                <c:formatCode>0.00%</c:formatCode>
                <c:ptCount val="2"/>
                <c:pt idx="0">
                  <c:v>7.6300000000000007E-2</c:v>
                </c:pt>
                <c:pt idx="1">
                  <c:v>4.8399999999999999E-2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C8-4B31-BC38-6D8D94DEB42D}"/>
            </c:ext>
          </c:extLst>
        </c:ser>
        <c:ser>
          <c:idx val="0"/>
          <c:order val="1"/>
          <c:tx>
            <c:strRef>
              <c:f>Planilha2!$E$31</c:f>
              <c:strCache>
                <c:ptCount val="1"/>
                <c:pt idx="0">
                  <c:v>Rent. Consignado 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rgbClr val="00206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200" b="1" i="0" u="none" strike="noStrike" baseline="0">
                    <a:solidFill>
                      <a:srgbClr val="333333"/>
                    </a:solidFill>
                    <a:latin typeface="Aptos Narrow"/>
                    <a:ea typeface="Aptos Narrow"/>
                    <a:cs typeface="Aptos Narrow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Planilha2!$C$32:$C$33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Planilha2!$E$32:$E$33</c:f>
              <c:numCache>
                <c:formatCode>0.00%</c:formatCode>
                <c:ptCount val="2"/>
                <c:pt idx="0">
                  <c:v>0.11759600000000001</c:v>
                </c:pt>
                <c:pt idx="1">
                  <c:v>5.8209999999999998E-2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7C8-4B31-BC38-6D8D94DEB42D}"/>
            </c:ext>
          </c:extLst>
        </c:ser>
        <c:ser>
          <c:idx val="1"/>
          <c:order val="2"/>
          <c:tx>
            <c:strRef>
              <c:f>Planilha2!$F$31</c:f>
              <c:strCache>
                <c:ptCount val="1"/>
                <c:pt idx="0">
                  <c:v>Rent. Carteira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200" b="1" i="0" u="none" strike="noStrike" baseline="0">
                    <a:solidFill>
                      <a:srgbClr val="333333"/>
                    </a:solidFill>
                    <a:latin typeface="Aptos Narrow"/>
                    <a:ea typeface="Aptos Narrow"/>
                    <a:cs typeface="Aptos Narrow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Planilha2!$C$32:$C$33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Planilha2!$F$32:$F$33</c:f>
              <c:numCache>
                <c:formatCode>0.00%</c:formatCode>
                <c:ptCount val="2"/>
                <c:pt idx="0">
                  <c:v>0.128607</c:v>
                </c:pt>
                <c:pt idx="1">
                  <c:v>6.1100000000000002E-2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7C8-4B31-BC38-6D8D94DEB4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99913311"/>
        <c:axId val="1"/>
      </c:barChart>
      <c:catAx>
        <c:axId val="7999133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2200" b="1" i="0" u="none" strike="noStrike" baseline="0">
                <a:solidFill>
                  <a:srgbClr val="333333"/>
                </a:solidFill>
                <a:latin typeface="Aptos Narrow"/>
                <a:ea typeface="Aptos Narrow"/>
                <a:cs typeface="Aptos Narrow"/>
              </a:defRPr>
            </a:pPr>
            <a:endParaRPr lang="pt-BR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799913311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7981925558461462"/>
          <c:y val="0.88505410961560838"/>
          <c:w val="0.44036148883077081"/>
          <c:h val="5.7474626016575513E-2"/>
        </c:manualLayout>
      </c:layout>
      <c:overlay val="0"/>
      <c:spPr>
        <a:noFill/>
        <a:ln>
          <a:noFill/>
        </a:ln>
        <a:effectLst/>
      </c:spPr>
      <c:txPr>
        <a:bodyPr/>
        <a:lstStyle/>
        <a:p>
          <a:pPr>
            <a:defRPr sz="2400" b="1" i="0" u="none" strike="noStrike" baseline="0">
              <a:solidFill>
                <a:srgbClr val="333333"/>
              </a:solidFill>
              <a:latin typeface="Aptos Narrow"/>
              <a:ea typeface="Aptos Narrow"/>
              <a:cs typeface="Aptos Narrow"/>
            </a:defRPr>
          </a:pPr>
          <a:endParaRPr lang="pt-BR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ptos Narrow"/>
          <a:ea typeface="Aptos Narrow"/>
          <a:cs typeface="Aptos Narrow"/>
        </a:defRPr>
      </a:pPr>
      <a:endParaRPr lang="pt-BR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161C6-8689-4B07-B918-FE9C2B58D05D}" type="datetimeFigureOut">
              <a:rPr lang="pt-BR" smtClean="0"/>
              <a:t>12/06/2025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B511D-0F43-4770-B7EA-22E6D8F6E7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460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77742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E82F5-541E-B7C1-B99F-37C53E85E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22FCA2A-7C7C-2448-60C4-AA21B3B603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C51A9FF-EB2E-5425-A991-4F4B822E1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BCAFE04-9028-EFD0-5B78-66F1ECBCFE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7421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4492D-BB2A-4971-EB7C-18E522C8C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CCC0F61-610E-E056-053D-31F77FA2E3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9E18253-7462-4357-EDA4-FC1F18DBEE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6078746-D5D4-3E7A-1EAF-E3E330324A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96574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035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EB2C8-AB05-94F6-81A5-3DFDB0CD2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00E9FAF-6471-FF72-FD3D-28938713D2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F7499E5-6383-F027-E5AE-DD1653539C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9AC9182-9E32-0A1A-1FCA-9843C0A33C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988722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0BEEF-8729-E632-2CD8-2D926EB35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6091A5D-635A-1550-5FA3-3B60F8B61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3874862-9C91-F0F2-CDC4-C390C47D8A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E3A82E9-63DB-56C7-8B47-9BD551C381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81354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9B757-62AD-4DD7-C7F9-2E6DE6D5C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EB61280-FD66-F4A6-7080-95FC11F0B2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8F65D032-77FF-3368-864E-3C41948ADF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79016A0-C83B-119A-D1FF-C3D24D667C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25602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8C8A7B-C290-AE1B-D6D9-C5596E219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D4C36E6-C34B-9638-F1CE-A8CEE40040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E6367D0-E598-78C4-AAB5-7FBE8E639F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49A7AC3-D89D-9819-EFBC-6220D6665B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65456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E619F-5173-4A2F-0C6D-C38B81645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A618FF2-556A-F09D-A8E4-294A1AAF1E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E613D9F-08C6-84E1-A78D-167A41FED4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5E3C1F7-DD0B-FBFD-194E-56EF627E0D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6943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0519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3747B-3698-EDCE-F218-F097A98D7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B9A6969-AD3C-23AC-50D5-B49673D052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2D13C2D-3F8B-B1AF-667A-E4CC0D75C9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BA59B56-D6EF-4FF4-28E3-A9B44C22A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275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80AD5-7E2E-3A88-817B-3527986E8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4F87EF16-CD58-7C52-8A6A-1A0A8FD46F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53405D6-00C4-0D46-41BB-7FD6385B49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23F3076-048B-6B83-48BD-0874375537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95196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32505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60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A88E78-17B6-5293-9F9B-322FCEC4F8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A221F44-A52D-FA62-DDDA-D139E77AF8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7537B48-CC35-63AD-A332-B5A7687ECA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04C03DC-87D7-3A63-3340-9C1069050F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9920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FC995-4385-0FD9-2413-BC6FD40E8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9F83913-747D-2463-888C-61072251D9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080B4DFE-6A91-036E-CC7D-2297913084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44F5B0E-083C-60DB-E8A1-16021D1656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3691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92CE7-2BB8-ED3B-44ED-B50A465ED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E732E18-CA6F-101A-1F8C-DB8EDCE033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9C2A823-2744-5B70-66A4-0BADBD7FF6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D83921D-D242-859C-F3C9-75C5DC11E4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5573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9D660-8A18-ADEE-EEB3-5C84C7B74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EC353A0-C1CD-96A9-B566-575047F6F4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A160FBC-0113-6727-FBD1-1B84A43650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8F35669-B58F-3E5F-FE52-D743492543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6348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901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0459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EE7B3-6904-774D-78F0-58C91BC49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3EADF12-05CE-6935-F78A-DB9CD75E4E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416C657-C2B8-4FB7-92A6-DC6F7B7DD1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959C4B1-535A-C2FF-25AF-EC974C22BA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7893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805A96-B0CC-0F45-872E-A6EC193B790D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4903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2433" y="2171701"/>
            <a:ext cx="13238487" cy="4994372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2433" y="7166070"/>
            <a:ext cx="13238487" cy="129213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3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435" y="7200880"/>
            <a:ext cx="13238486" cy="85010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32433" y="1028700"/>
            <a:ext cx="13238487" cy="5460999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2434" y="8050988"/>
            <a:ext cx="13238484" cy="74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809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432" y="2171700"/>
            <a:ext cx="13238489" cy="2971800"/>
          </a:xfrm>
        </p:spPr>
        <p:txBody>
          <a:bodyPr/>
          <a:lstStyle>
            <a:lvl1pPr>
              <a:defRPr sz="7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2432" y="5486400"/>
            <a:ext cx="13238489" cy="3543300"/>
          </a:xfrm>
        </p:spPr>
        <p:txBody>
          <a:bodyPr anchor="ctr">
            <a:normAutofit/>
          </a:bodyPr>
          <a:lstStyle>
            <a:lvl1pPr marL="0" indent="0">
              <a:buNone/>
              <a:defRPr sz="27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22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2" y="2171700"/>
            <a:ext cx="11998973" cy="3485061"/>
          </a:xfrm>
        </p:spPr>
        <p:txBody>
          <a:bodyPr/>
          <a:lstStyle>
            <a:lvl1pPr>
              <a:defRPr sz="7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2895601" y="5656761"/>
            <a:ext cx="10919474" cy="513261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21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marL="0" lvl="0" indent="0">
              <a:buNone/>
            </a:pPr>
            <a:r>
              <a:rPr lang="pt-BR"/>
              <a:t>Clique para editar os estilos de texto Mestres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2432" y="6525986"/>
            <a:ext cx="13238489" cy="2514600"/>
          </a:xfrm>
        </p:spPr>
        <p:txBody>
          <a:bodyPr anchor="ctr">
            <a:normAutofit/>
          </a:bodyPr>
          <a:lstStyle>
            <a:lvl1pPr marL="0" indent="0">
              <a:buNone/>
              <a:defRPr sz="27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347443" y="1456880"/>
            <a:ext cx="1202868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83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995735" y="3920681"/>
            <a:ext cx="1202868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83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35241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431" y="4686302"/>
            <a:ext cx="13238490" cy="2479770"/>
          </a:xfrm>
        </p:spPr>
        <p:txBody>
          <a:bodyPr anchor="b"/>
          <a:lstStyle>
            <a:lvl1pPr algn="l">
              <a:defRPr sz="6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32" y="7166072"/>
            <a:ext cx="13238489" cy="1290600"/>
          </a:xfrm>
        </p:spPr>
        <p:txBody>
          <a:bodyPr anchor="t"/>
          <a:lstStyle>
            <a:lvl1pPr marL="0" indent="0" algn="l">
              <a:buNone/>
              <a:defRPr sz="3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730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3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9421" y="2971800"/>
            <a:ext cx="4420299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978695" y="4000500"/>
            <a:ext cx="4391025" cy="5384007"/>
          </a:xfrm>
        </p:spPr>
        <p:txBody>
          <a:bodyPr anchor="t">
            <a:normAutofit/>
          </a:bodyPr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5489" y="2971800"/>
            <a:ext cx="4404362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5809659" y="4000500"/>
            <a:ext cx="4420191" cy="5384007"/>
          </a:xfrm>
        </p:spPr>
        <p:txBody>
          <a:bodyPr anchor="t">
            <a:normAutofit/>
          </a:bodyPr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0687051" y="2971800"/>
            <a:ext cx="4398170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10687051" y="4000500"/>
            <a:ext cx="4398170" cy="5384007"/>
          </a:xfrm>
        </p:spPr>
        <p:txBody>
          <a:bodyPr anchor="t">
            <a:normAutofit/>
          </a:bodyPr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5589213" y="3200400"/>
            <a:ext cx="0" cy="59436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0443341" y="3200400"/>
            <a:ext cx="0" cy="595032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8012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 d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3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8695" y="6376424"/>
            <a:ext cx="4410075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78695" y="3314700"/>
            <a:ext cx="4410075" cy="2286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978695" y="7240817"/>
            <a:ext cx="4410075" cy="988784"/>
          </a:xfrm>
        </p:spPr>
        <p:txBody>
          <a:bodyPr anchor="t">
            <a:normAutofit/>
          </a:bodyPr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34063" y="6376424"/>
            <a:ext cx="4395788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5834062" y="3314700"/>
            <a:ext cx="4395788" cy="2286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5832033" y="7240816"/>
            <a:ext cx="4401609" cy="988784"/>
          </a:xfrm>
        </p:spPr>
        <p:txBody>
          <a:bodyPr anchor="t">
            <a:normAutofit/>
          </a:bodyPr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0687051" y="6376424"/>
            <a:ext cx="4398170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10687049" y="3314700"/>
            <a:ext cx="4398170" cy="2286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10686863" y="7240813"/>
            <a:ext cx="4403996" cy="988784"/>
          </a:xfrm>
        </p:spPr>
        <p:txBody>
          <a:bodyPr anchor="t">
            <a:normAutofit/>
          </a:bodyPr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5589213" y="3200400"/>
            <a:ext cx="0" cy="59436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443341" y="3200400"/>
            <a:ext cx="0" cy="5950323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187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3666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456319" y="645320"/>
            <a:ext cx="2628902" cy="8739188"/>
          </a:xfrm>
        </p:spPr>
        <p:txBody>
          <a:bodyPr vert="eaVert" anchor="b" anchorCtr="0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8695" y="1331121"/>
            <a:ext cx="11134724" cy="805338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6143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ayout Personalizad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Imagem 5">
            <a:extLst>
              <a:ext uri="{FF2B5EF4-FFF2-40B4-BE49-F238E27FC236}">
                <a16:creationId xmlns:a16="http://schemas.microsoft.com/office/drawing/2014/main" id="{7634E39B-F3E3-471C-B4B4-056133FA981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4767" y="1"/>
            <a:ext cx="3776870" cy="4460186"/>
          </a:xfrm>
          <a:prstGeom prst="round2SameRect">
            <a:avLst>
              <a:gd name="adj1" fmla="val 0"/>
              <a:gd name="adj2" fmla="val 8421"/>
            </a:avLst>
          </a:prstGeom>
          <a:solidFill>
            <a:srgbClr val="F7F7F7"/>
          </a:solidFill>
          <a:effectLst>
            <a:outerShdw blurRad="254000" dist="1270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>
            <a:lvl1pPr>
              <a:defRPr lang="pt-BR"/>
            </a:lvl1pPr>
          </a:lstStyle>
          <a:p>
            <a:pPr lvl="0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683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568991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582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435" y="4292600"/>
            <a:ext cx="13238486" cy="2873471"/>
          </a:xfrm>
        </p:spPr>
        <p:txBody>
          <a:bodyPr anchor="b"/>
          <a:lstStyle>
            <a:lvl1pPr algn="l">
              <a:defRPr sz="6000" b="0" cap="none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33" y="7166072"/>
            <a:ext cx="13238487" cy="1290600"/>
          </a:xfrm>
        </p:spPr>
        <p:txBody>
          <a:bodyPr anchor="t"/>
          <a:lstStyle>
            <a:lvl1pPr marL="0" indent="0" algn="l">
              <a:buNone/>
              <a:defRPr sz="3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178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54969" y="3090863"/>
            <a:ext cx="6594509" cy="6293645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81740" y="3084139"/>
            <a:ext cx="6594512" cy="6300368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460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54970" y="2857500"/>
            <a:ext cx="6594507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54969" y="3771900"/>
            <a:ext cx="6594509" cy="5612607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481743" y="2857500"/>
            <a:ext cx="6594509" cy="864393"/>
          </a:xfrm>
        </p:spPr>
        <p:txBody>
          <a:bodyPr anchor="b">
            <a:noAutofit/>
          </a:bodyPr>
          <a:lstStyle>
            <a:lvl1pPr marL="0" indent="0">
              <a:buNone/>
              <a:defRPr sz="36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481743" y="3771900"/>
            <a:ext cx="6594509" cy="5612607"/>
          </a:xfrm>
        </p:spPr>
        <p:txBody>
          <a:bodyPr>
            <a:normAutofit/>
          </a:bodyPr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553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67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98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430" y="2171700"/>
            <a:ext cx="5101596" cy="2171700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76925" y="2171700"/>
            <a:ext cx="7793996" cy="6858000"/>
          </a:xfrm>
        </p:spPr>
        <p:txBody>
          <a:bodyPr anchor="ctr">
            <a:normAutofit/>
          </a:bodyPr>
          <a:lstStyle>
            <a:lvl1pPr>
              <a:defRPr sz="30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2430" y="4693921"/>
            <a:ext cx="5101595" cy="4343399"/>
          </a:xfrm>
        </p:spPr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60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0861" y="2781288"/>
            <a:ext cx="7639359" cy="2362212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24319" y="1714500"/>
            <a:ext cx="4800600" cy="6858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2432" y="5486400"/>
            <a:ext cx="7627469" cy="2057400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49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4004528"/>
            <a:ext cx="6055518" cy="62824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4338521"/>
            <a:ext cx="2283618" cy="3548180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12913518" y="2514600"/>
            <a:ext cx="4229100" cy="42291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11999119" y="1"/>
            <a:ext cx="2405081" cy="171211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12908817" y="9144000"/>
            <a:ext cx="1490601" cy="1143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5656718" y="0"/>
            <a:ext cx="1028700" cy="171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69167" y="679077"/>
            <a:ext cx="14107085" cy="21007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54969" y="3079378"/>
            <a:ext cx="13419812" cy="62932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5233459" y="2686052"/>
            <a:ext cx="1485899" cy="4571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65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13427360" y="4837946"/>
            <a:ext cx="5789693" cy="45720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5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5528811" y="443594"/>
            <a:ext cx="1257299" cy="11515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42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71988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  <p:sldLayoutId id="2147483893" r:id="rId14"/>
    <p:sldLayoutId id="2147483894" r:id="rId15"/>
    <p:sldLayoutId id="2147483895" r:id="rId16"/>
    <p:sldLayoutId id="2147483896" r:id="rId17"/>
    <p:sldLayoutId id="2147483897" r:id="rId18"/>
    <p:sldLayoutId id="2147483898" r:id="rId19"/>
  </p:sldLayoutIdLst>
  <p:txStyles>
    <p:titleStyle>
      <a:lvl1pPr algn="l" defTabSz="685800" rtl="0" eaLnBrk="1" latinLnBrk="0" hangingPunct="1">
        <a:spcBef>
          <a:spcPct val="0"/>
        </a:spcBef>
        <a:buNone/>
        <a:defRPr sz="63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514350" indent="-514350" algn="l" defTabSz="685800" rtl="0" eaLnBrk="1" latinLnBrk="0" hangingPunct="1">
        <a:spcBef>
          <a:spcPts val="15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3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1114425" indent="-428625" algn="l" defTabSz="685800" rtl="0" eaLnBrk="1" latinLnBrk="0" hangingPunct="1">
        <a:spcBef>
          <a:spcPts val="15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7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714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4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2400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1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30861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1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37590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1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44577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1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51435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1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5829300" indent="-342900" algn="l" defTabSz="685800" rtl="0" eaLnBrk="1" latinLnBrk="0" hangingPunct="1">
        <a:spcBef>
          <a:spcPts val="15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1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7EB7BEC-DC68-9F9C-1347-A1289BC74818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629" b="-16629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9" name="Group 12">
            <a:extLst>
              <a:ext uri="{FF2B5EF4-FFF2-40B4-BE49-F238E27FC236}">
                <a16:creationId xmlns:a16="http://schemas.microsoft.com/office/drawing/2014/main" id="{F99924CE-5559-FE1A-2895-3A1918D40CE4}"/>
              </a:ext>
            </a:extLst>
          </p:cNvPr>
          <p:cNvGrpSpPr/>
          <p:nvPr/>
        </p:nvGrpSpPr>
        <p:grpSpPr>
          <a:xfrm>
            <a:off x="609600" y="391717"/>
            <a:ext cx="3419157" cy="2637380"/>
            <a:chOff x="0" y="0"/>
            <a:chExt cx="4558876" cy="3516507"/>
          </a:xfrm>
        </p:grpSpPr>
        <p:sp>
          <p:nvSpPr>
            <p:cNvPr id="10" name="TextBox 13">
              <a:extLst>
                <a:ext uri="{FF2B5EF4-FFF2-40B4-BE49-F238E27FC236}">
                  <a16:creationId xmlns:a16="http://schemas.microsoft.com/office/drawing/2014/main" id="{9FB09371-035D-A838-19A5-D6F4A662A698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A36D18CE-43DD-843B-2AD5-9311B1177C45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E2F1F7F4-4579-C62C-63E6-4B7F691DB181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D7ECEF65-5488-9443-7FCF-DD2FCEFBFFE4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7">
              <a:extLst>
                <a:ext uri="{FF2B5EF4-FFF2-40B4-BE49-F238E27FC236}">
                  <a16:creationId xmlns:a16="http://schemas.microsoft.com/office/drawing/2014/main" id="{FEE79B7A-9F07-8A74-2147-663EC309BAA8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sp>
        <p:nvSpPr>
          <p:cNvPr id="18" name="TextBox 6">
            <a:extLst>
              <a:ext uri="{FF2B5EF4-FFF2-40B4-BE49-F238E27FC236}">
                <a16:creationId xmlns:a16="http://schemas.microsoft.com/office/drawing/2014/main" id="{6F178B9F-B6E6-DC24-2E5F-654F82FFED82}"/>
              </a:ext>
            </a:extLst>
          </p:cNvPr>
          <p:cNvSpPr txBox="1"/>
          <p:nvPr/>
        </p:nvSpPr>
        <p:spPr>
          <a:xfrm>
            <a:off x="1903721" y="3086100"/>
            <a:ext cx="14480558" cy="38211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30"/>
              </a:lnSpc>
            </a:pPr>
            <a:r>
              <a:rPr lang="en-US" sz="4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ro"/>
                <a:ea typeface="Intro"/>
                <a:cs typeface="Intro"/>
                <a:sym typeface="Intro"/>
              </a:rPr>
              <a:t>VANTAGENS NA IMPLEMENTAÇÃO DA CARTEIRA DE EMPRÉSTIMO CONSIGNADO NOS RPPS BRASILEIROS</a:t>
            </a:r>
          </a:p>
        </p:txBody>
      </p:sp>
      <p:grpSp>
        <p:nvGrpSpPr>
          <p:cNvPr id="19" name="Group 3">
            <a:extLst>
              <a:ext uri="{FF2B5EF4-FFF2-40B4-BE49-F238E27FC236}">
                <a16:creationId xmlns:a16="http://schemas.microsoft.com/office/drawing/2014/main" id="{00DFA2B4-7158-AD0F-C14B-542D60ABAC8B}"/>
              </a:ext>
            </a:extLst>
          </p:cNvPr>
          <p:cNvGrpSpPr/>
          <p:nvPr/>
        </p:nvGrpSpPr>
        <p:grpSpPr>
          <a:xfrm>
            <a:off x="3011372" y="7452897"/>
            <a:ext cx="12265257" cy="2034004"/>
            <a:chOff x="0" y="-57150"/>
            <a:chExt cx="3230356" cy="535706"/>
          </a:xfrm>
        </p:grpSpPr>
        <p:sp>
          <p:nvSpPr>
            <p:cNvPr id="20" name="Freeform 4">
              <a:extLst>
                <a:ext uri="{FF2B5EF4-FFF2-40B4-BE49-F238E27FC236}">
                  <a16:creationId xmlns:a16="http://schemas.microsoft.com/office/drawing/2014/main" id="{FC411101-3666-4115-E689-139BD548B339}"/>
                </a:ext>
              </a:extLst>
            </p:cNvPr>
            <p:cNvSpPr/>
            <p:nvPr/>
          </p:nvSpPr>
          <p:spPr>
            <a:xfrm>
              <a:off x="0" y="239753"/>
              <a:ext cx="3230356" cy="238803"/>
            </a:xfrm>
            <a:custGeom>
              <a:avLst/>
              <a:gdLst/>
              <a:ahLst/>
              <a:cxnLst/>
              <a:rect l="l" t="t" r="r" b="b"/>
              <a:pathLst>
                <a:path w="3230356" h="238803">
                  <a:moveTo>
                    <a:pt x="0" y="0"/>
                  </a:moveTo>
                  <a:lnTo>
                    <a:pt x="3230356" y="0"/>
                  </a:lnTo>
                  <a:lnTo>
                    <a:pt x="3230356" y="238803"/>
                  </a:lnTo>
                  <a:lnTo>
                    <a:pt x="0" y="23880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pPr algn="ctr"/>
              <a:r>
                <a:rPr lang="pt-BR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Palestrante: Advogado </a:t>
              </a:r>
              <a:r>
                <a:rPr lang="pt-BR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CARLOS RAIMUNDO ESTEVES</a:t>
              </a:r>
            </a:p>
          </p:txBody>
        </p:sp>
        <p:sp>
          <p:nvSpPr>
            <p:cNvPr id="21" name="TextBox 5">
              <a:extLst>
                <a:ext uri="{FF2B5EF4-FFF2-40B4-BE49-F238E27FC236}">
                  <a16:creationId xmlns:a16="http://schemas.microsoft.com/office/drawing/2014/main" id="{E03D6545-EEB8-CDD0-0B2C-67E9C8787F25}"/>
                </a:ext>
              </a:extLst>
            </p:cNvPr>
            <p:cNvSpPr txBox="1"/>
            <p:nvPr/>
          </p:nvSpPr>
          <p:spPr>
            <a:xfrm>
              <a:off x="0" y="-57150"/>
              <a:ext cx="3230356" cy="2959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pic>
        <p:nvPicPr>
          <p:cNvPr id="22" name="Imagem 21">
            <a:extLst>
              <a:ext uri="{FF2B5EF4-FFF2-40B4-BE49-F238E27FC236}">
                <a16:creationId xmlns:a16="http://schemas.microsoft.com/office/drawing/2014/main" id="{D276D168-AA0A-68E4-27A4-95144E326F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4200" y="771696"/>
            <a:ext cx="2989582" cy="109697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0802C-DD5F-68D9-792C-AB41ACF04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0271417-6E0B-F755-EFA8-AC2186DA7D15}"/>
              </a:ext>
            </a:extLst>
          </p:cNvPr>
          <p:cNvSpPr/>
          <p:nvPr/>
        </p:nvSpPr>
        <p:spPr>
          <a:xfrm>
            <a:off x="-609600" y="-287465"/>
            <a:ext cx="19278600" cy="11506200"/>
          </a:xfrm>
          <a:prstGeom prst="rect">
            <a:avLst/>
          </a:prstGeom>
          <a:solidFill>
            <a:srgbClr val="0070C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E83871CB-D2C2-0C6D-4421-56322F97DDF1}"/>
              </a:ext>
            </a:extLst>
          </p:cNvPr>
          <p:cNvSpPr/>
          <p:nvPr/>
        </p:nvSpPr>
        <p:spPr>
          <a:xfrm rot="8026096">
            <a:off x="-5800243" y="-461638"/>
            <a:ext cx="11600486" cy="116315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                 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7FC1098B-D766-C86F-58A8-51893CDAE6BB}"/>
              </a:ext>
            </a:extLst>
          </p:cNvPr>
          <p:cNvSpPr/>
          <p:nvPr/>
        </p:nvSpPr>
        <p:spPr>
          <a:xfrm>
            <a:off x="-1066800" y="9120873"/>
            <a:ext cx="4191000" cy="1038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9EC86312-EDA5-486B-34A9-324860CBF400}"/>
              </a:ext>
            </a:extLst>
          </p:cNvPr>
          <p:cNvSpPr txBox="1"/>
          <p:nvPr/>
        </p:nvSpPr>
        <p:spPr>
          <a:xfrm>
            <a:off x="5205760" y="266700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/>
              <a:t>TANGARÁ DA SERRA/MT</a:t>
            </a:r>
            <a:endParaRPr lang="pt-BR" sz="4400" dirty="0"/>
          </a:p>
        </p:txBody>
      </p:sp>
      <p:sp>
        <p:nvSpPr>
          <p:cNvPr id="19" name="Retângulo: Cantos Diagonais Arredondados 18">
            <a:extLst>
              <a:ext uri="{FF2B5EF4-FFF2-40B4-BE49-F238E27FC236}">
                <a16:creationId xmlns:a16="http://schemas.microsoft.com/office/drawing/2014/main" id="{15C3E7D6-E77C-16B3-F632-67D8F0C0841A}"/>
              </a:ext>
            </a:extLst>
          </p:cNvPr>
          <p:cNvSpPr/>
          <p:nvPr/>
        </p:nvSpPr>
        <p:spPr>
          <a:xfrm>
            <a:off x="7467600" y="1714500"/>
            <a:ext cx="8077200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9BC57CF2-7090-8157-7158-1101C0FAFE0F}"/>
              </a:ext>
            </a:extLst>
          </p:cNvPr>
          <p:cNvSpPr txBox="1"/>
          <p:nvPr/>
        </p:nvSpPr>
        <p:spPr>
          <a:xfrm>
            <a:off x="7391400" y="1790700"/>
            <a:ext cx="8077200" cy="503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200" b="1" dirty="0">
                <a:solidFill>
                  <a:schemeClr val="bg1"/>
                </a:solidFill>
              </a:rPr>
              <a:t>CAPAG A</a:t>
            </a:r>
            <a:r>
              <a:rPr lang="pt-BR" sz="2000" b="1" dirty="0">
                <a:solidFill>
                  <a:schemeClr val="bg1"/>
                </a:solidFill>
              </a:rPr>
              <a:t> – Efetivos, Aposentados e Pensionistas</a:t>
            </a:r>
          </a:p>
        </p:txBody>
      </p:sp>
      <p:sp>
        <p:nvSpPr>
          <p:cNvPr id="32" name="Retângulo: Cantos Diagonais Arredondados 31">
            <a:extLst>
              <a:ext uri="{FF2B5EF4-FFF2-40B4-BE49-F238E27FC236}">
                <a16:creationId xmlns:a16="http://schemas.microsoft.com/office/drawing/2014/main" id="{B8A39F83-76FB-BDAE-F848-5FD024B8C465}"/>
              </a:ext>
            </a:extLst>
          </p:cNvPr>
          <p:cNvSpPr/>
          <p:nvPr/>
        </p:nvSpPr>
        <p:spPr>
          <a:xfrm>
            <a:off x="11963400" y="2869071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8C426DE9-5545-4A77-F5D7-748A937347CE}"/>
              </a:ext>
            </a:extLst>
          </p:cNvPr>
          <p:cNvSpPr txBox="1"/>
          <p:nvPr/>
        </p:nvSpPr>
        <p:spPr>
          <a:xfrm>
            <a:off x="12039600" y="2880696"/>
            <a:ext cx="6038685" cy="51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2.287 tomadores elegíveis</a:t>
            </a:r>
          </a:p>
        </p:txBody>
      </p:sp>
      <p:sp>
        <p:nvSpPr>
          <p:cNvPr id="40" name="Retângulo: Cantos Diagonais Arredondados 39">
            <a:extLst>
              <a:ext uri="{FF2B5EF4-FFF2-40B4-BE49-F238E27FC236}">
                <a16:creationId xmlns:a16="http://schemas.microsoft.com/office/drawing/2014/main" id="{83FED633-2747-FFCC-70E7-3327D9A6172E}"/>
              </a:ext>
            </a:extLst>
          </p:cNvPr>
          <p:cNvSpPr/>
          <p:nvPr/>
        </p:nvSpPr>
        <p:spPr>
          <a:xfrm>
            <a:off x="7467601" y="3783471"/>
            <a:ext cx="64769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E97E0B4D-AE44-6261-ED13-AA4A22839C1F}"/>
              </a:ext>
            </a:extLst>
          </p:cNvPr>
          <p:cNvSpPr txBox="1"/>
          <p:nvPr/>
        </p:nvSpPr>
        <p:spPr>
          <a:xfrm>
            <a:off x="10820400" y="4875426"/>
            <a:ext cx="7257885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 R$ </a:t>
            </a:r>
            <a:r>
              <a:rPr lang="pt-BR" b="1" dirty="0">
                <a:solidFill>
                  <a:schemeClr val="bg1"/>
                </a:solidFill>
              </a:rPr>
              <a:t>9.992.136,52</a:t>
            </a:r>
            <a:r>
              <a:rPr lang="pt-BR" sz="2000" b="1" dirty="0">
                <a:solidFill>
                  <a:schemeClr val="bg1"/>
                </a:solidFill>
              </a:rPr>
              <a:t> milhões liberados em empréstimos</a:t>
            </a:r>
          </a:p>
        </p:txBody>
      </p:sp>
      <p:sp>
        <p:nvSpPr>
          <p:cNvPr id="42" name="Retângulo: Cantos Diagonais Arredondados 41">
            <a:extLst>
              <a:ext uri="{FF2B5EF4-FFF2-40B4-BE49-F238E27FC236}">
                <a16:creationId xmlns:a16="http://schemas.microsoft.com/office/drawing/2014/main" id="{BDE3840E-27C8-0272-CF01-6CC2456AE4D7}"/>
              </a:ext>
            </a:extLst>
          </p:cNvPr>
          <p:cNvSpPr/>
          <p:nvPr/>
        </p:nvSpPr>
        <p:spPr>
          <a:xfrm>
            <a:off x="10668000" y="4850271"/>
            <a:ext cx="7362741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CAF43D6E-CC2E-D11B-956A-24995E003871}"/>
              </a:ext>
            </a:extLst>
          </p:cNvPr>
          <p:cNvSpPr txBox="1"/>
          <p:nvPr/>
        </p:nvSpPr>
        <p:spPr>
          <a:xfrm>
            <a:off x="7372514" y="3884826"/>
            <a:ext cx="6572086" cy="4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694 contratos fechados – Média de R$ 14.397,,89</a:t>
            </a:r>
          </a:p>
        </p:txBody>
      </p:sp>
      <p:sp>
        <p:nvSpPr>
          <p:cNvPr id="46" name="Retângulo: Cantos Diagonais Arredondados 45">
            <a:extLst>
              <a:ext uri="{FF2B5EF4-FFF2-40B4-BE49-F238E27FC236}">
                <a16:creationId xmlns:a16="http://schemas.microsoft.com/office/drawing/2014/main" id="{1315BFC2-C6C2-5B75-DFC7-FBA93F622150}"/>
              </a:ext>
            </a:extLst>
          </p:cNvPr>
          <p:cNvSpPr/>
          <p:nvPr/>
        </p:nvSpPr>
        <p:spPr>
          <a:xfrm>
            <a:off x="11658600" y="5840871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1F8A1EEE-DC2E-F86C-59A3-DED5081819C7}"/>
              </a:ext>
            </a:extLst>
          </p:cNvPr>
          <p:cNvSpPr txBox="1"/>
          <p:nvPr/>
        </p:nvSpPr>
        <p:spPr>
          <a:xfrm>
            <a:off x="11660818" y="5866026"/>
            <a:ext cx="6038685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Taxa competitiva:  1,65% a.m.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F322B615-068F-22B5-23E0-7ECD60350E18}"/>
              </a:ext>
            </a:extLst>
          </p:cNvPr>
          <p:cNvSpPr txBox="1"/>
          <p:nvPr/>
        </p:nvSpPr>
        <p:spPr>
          <a:xfrm>
            <a:off x="7448715" y="6972300"/>
            <a:ext cx="6038685" cy="4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Capital Alocado 5% R$ </a:t>
            </a:r>
            <a:r>
              <a:rPr lang="pt-BR" dirty="0"/>
              <a:t> </a:t>
            </a:r>
            <a:r>
              <a:rPr lang="pt-BR" sz="2000" b="1" dirty="0">
                <a:solidFill>
                  <a:schemeClr val="bg1"/>
                </a:solidFill>
              </a:rPr>
              <a:t>15.579.767,59</a:t>
            </a:r>
          </a:p>
        </p:txBody>
      </p:sp>
      <p:sp>
        <p:nvSpPr>
          <p:cNvPr id="51" name="Retângulo: Cantos Diagonais Arredondados 50">
            <a:extLst>
              <a:ext uri="{FF2B5EF4-FFF2-40B4-BE49-F238E27FC236}">
                <a16:creationId xmlns:a16="http://schemas.microsoft.com/office/drawing/2014/main" id="{4D305421-8D95-0A8C-8F7F-F43293D53E4B}"/>
              </a:ext>
            </a:extLst>
          </p:cNvPr>
          <p:cNvSpPr/>
          <p:nvPr/>
        </p:nvSpPr>
        <p:spPr>
          <a:xfrm>
            <a:off x="7496257" y="6907671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300F272-82DF-362E-00B1-062A14EE8C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39" y="2988840"/>
            <a:ext cx="6697680" cy="6091727"/>
          </a:xfrm>
          <a:prstGeom prst="rect">
            <a:avLst/>
          </a:prstGeom>
        </p:spPr>
      </p:pic>
      <p:sp>
        <p:nvSpPr>
          <p:cNvPr id="7" name="Retângulo: Cantos Diagonais Arredondados 41">
            <a:extLst>
              <a:ext uri="{FF2B5EF4-FFF2-40B4-BE49-F238E27FC236}">
                <a16:creationId xmlns:a16="http://schemas.microsoft.com/office/drawing/2014/main" id="{3ECA61E7-826C-6EBE-4DCA-C81AE0B2A558}"/>
              </a:ext>
            </a:extLst>
          </p:cNvPr>
          <p:cNvSpPr/>
          <p:nvPr/>
        </p:nvSpPr>
        <p:spPr>
          <a:xfrm>
            <a:off x="10591801" y="8128040"/>
            <a:ext cx="7086600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CEE0F31-8996-978A-E424-6102B579CEDF}"/>
              </a:ext>
            </a:extLst>
          </p:cNvPr>
          <p:cNvSpPr txBox="1"/>
          <p:nvPr/>
        </p:nvSpPr>
        <p:spPr>
          <a:xfrm>
            <a:off x="10363200" y="8253690"/>
            <a:ext cx="7772359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Rentabilidade Liquida do Investimento: 16,87% a.a.</a:t>
            </a:r>
          </a:p>
        </p:txBody>
      </p:sp>
    </p:spTree>
    <p:extLst>
      <p:ext uri="{BB962C8B-B14F-4D97-AF65-F5344CB8AC3E}">
        <p14:creationId xmlns:p14="http://schemas.microsoft.com/office/powerpoint/2010/main" val="2314564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20" grpId="0"/>
      <p:bldP spid="39" grpId="0"/>
      <p:bldP spid="41" grpId="0"/>
      <p:bldP spid="43" grpId="0"/>
      <p:bldP spid="47" grpId="0"/>
      <p:bldP spid="50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40E09FD-E4FD-4F26-9FCF-1E1709AD7D86}"/>
              </a:ext>
            </a:extLst>
          </p:cNvPr>
          <p:cNvSpPr/>
          <p:nvPr/>
        </p:nvSpPr>
        <p:spPr>
          <a:xfrm rot="5400000">
            <a:off x="7880099" y="-8083801"/>
            <a:ext cx="2375402" cy="184404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D3F84B49-37E6-481C-814A-AD4014885DDA}"/>
              </a:ext>
            </a:extLst>
          </p:cNvPr>
          <p:cNvSpPr txBox="1"/>
          <p:nvPr/>
        </p:nvSpPr>
        <p:spPr>
          <a:xfrm>
            <a:off x="0" y="449195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4800" b="1" dirty="0">
                <a:solidFill>
                  <a:schemeClr val="bg1"/>
                </a:solidFill>
              </a:rPr>
              <a:t>COMPARATIVO DAS RENTABILIDADES X META ATUARIAL</a:t>
            </a:r>
            <a:endParaRPr lang="pt-BR" sz="4800" dirty="0">
              <a:solidFill>
                <a:schemeClr val="bg1"/>
              </a:solidFill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5F1F28BD-2C57-4DF4-AA7F-816A897F74F0}"/>
              </a:ext>
            </a:extLst>
          </p:cNvPr>
          <p:cNvSpPr/>
          <p:nvPr/>
        </p:nvSpPr>
        <p:spPr>
          <a:xfrm>
            <a:off x="7010400" y="2324100"/>
            <a:ext cx="4267200" cy="654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67DB3EA-913D-51A3-206F-E40821177B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6849" y="9008676"/>
            <a:ext cx="2588226" cy="1125362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B4F0C74B-EB45-F780-6FC7-8C50458F48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0980825"/>
              </p:ext>
            </p:extLst>
          </p:nvPr>
        </p:nvGraphicFramePr>
        <p:xfrm>
          <a:off x="0" y="2205130"/>
          <a:ext cx="18288000" cy="8081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231589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6DD61-0A30-FE34-F5BB-0D58BD148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AED6F4A-FCD1-90A5-BF89-99E5C5BB2649}"/>
              </a:ext>
            </a:extLst>
          </p:cNvPr>
          <p:cNvSpPr/>
          <p:nvPr/>
        </p:nvSpPr>
        <p:spPr>
          <a:xfrm>
            <a:off x="-609600" y="-287465"/>
            <a:ext cx="19278600" cy="11506200"/>
          </a:xfrm>
          <a:prstGeom prst="rect">
            <a:avLst/>
          </a:prstGeom>
          <a:solidFill>
            <a:srgbClr val="0070C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712549DA-3718-FD8D-2877-7E531594DD4E}"/>
              </a:ext>
            </a:extLst>
          </p:cNvPr>
          <p:cNvSpPr/>
          <p:nvPr/>
        </p:nvSpPr>
        <p:spPr>
          <a:xfrm rot="8026096">
            <a:off x="-5800243" y="-461638"/>
            <a:ext cx="11600486" cy="116315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                 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3033423D-1DCB-2EEC-CD04-18C7E9FF6DC1}"/>
              </a:ext>
            </a:extLst>
          </p:cNvPr>
          <p:cNvSpPr/>
          <p:nvPr/>
        </p:nvSpPr>
        <p:spPr>
          <a:xfrm>
            <a:off x="-1066800" y="9120873"/>
            <a:ext cx="4191000" cy="1038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C56EA193-32D9-5942-9D9C-42C067DC0A29}"/>
              </a:ext>
            </a:extLst>
          </p:cNvPr>
          <p:cNvSpPr txBox="1"/>
          <p:nvPr/>
        </p:nvSpPr>
        <p:spPr>
          <a:xfrm>
            <a:off x="5317422" y="525952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/>
              <a:t>VÁRZEA GRANDE/MT</a:t>
            </a:r>
            <a:endParaRPr lang="pt-BR" sz="4400" dirty="0"/>
          </a:p>
        </p:txBody>
      </p:sp>
      <p:sp>
        <p:nvSpPr>
          <p:cNvPr id="19" name="Retângulo: Cantos Diagonais Arredondados 18">
            <a:extLst>
              <a:ext uri="{FF2B5EF4-FFF2-40B4-BE49-F238E27FC236}">
                <a16:creationId xmlns:a16="http://schemas.microsoft.com/office/drawing/2014/main" id="{B763DE6F-BAA3-94BE-1D45-DCA16690A240}"/>
              </a:ext>
            </a:extLst>
          </p:cNvPr>
          <p:cNvSpPr/>
          <p:nvPr/>
        </p:nvSpPr>
        <p:spPr>
          <a:xfrm>
            <a:off x="7467600" y="2095500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6C198E9A-6282-87D2-CC95-AE8346DDDCE6}"/>
              </a:ext>
            </a:extLst>
          </p:cNvPr>
          <p:cNvSpPr txBox="1"/>
          <p:nvPr/>
        </p:nvSpPr>
        <p:spPr>
          <a:xfrm>
            <a:off x="7315200" y="2171700"/>
            <a:ext cx="6038685" cy="503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200" b="1" dirty="0">
                <a:solidFill>
                  <a:schemeClr val="bg1"/>
                </a:solidFill>
              </a:rPr>
              <a:t>CAPAG B</a:t>
            </a:r>
            <a:r>
              <a:rPr lang="pt-BR" sz="2000" b="1" dirty="0">
                <a:solidFill>
                  <a:schemeClr val="bg1"/>
                </a:solidFill>
              </a:rPr>
              <a:t> – Aposentados e Pensionistas</a:t>
            </a:r>
          </a:p>
        </p:txBody>
      </p:sp>
      <p:sp>
        <p:nvSpPr>
          <p:cNvPr id="32" name="Retângulo: Cantos Diagonais Arredondados 31">
            <a:extLst>
              <a:ext uri="{FF2B5EF4-FFF2-40B4-BE49-F238E27FC236}">
                <a16:creationId xmlns:a16="http://schemas.microsoft.com/office/drawing/2014/main" id="{4CE1ED29-7547-CDAA-A9EB-38C69C0FCFFD}"/>
              </a:ext>
            </a:extLst>
          </p:cNvPr>
          <p:cNvSpPr/>
          <p:nvPr/>
        </p:nvSpPr>
        <p:spPr>
          <a:xfrm>
            <a:off x="11963400" y="2933700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96F89DBD-4A58-1FF0-894C-1B819BE2B437}"/>
              </a:ext>
            </a:extLst>
          </p:cNvPr>
          <p:cNvSpPr txBox="1"/>
          <p:nvPr/>
        </p:nvSpPr>
        <p:spPr>
          <a:xfrm>
            <a:off x="12039600" y="3009900"/>
            <a:ext cx="6038685" cy="51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1.341 tomadores elegíveis</a:t>
            </a:r>
          </a:p>
        </p:txBody>
      </p:sp>
      <p:sp>
        <p:nvSpPr>
          <p:cNvPr id="40" name="Retângulo: Cantos Diagonais Arredondados 39">
            <a:extLst>
              <a:ext uri="{FF2B5EF4-FFF2-40B4-BE49-F238E27FC236}">
                <a16:creationId xmlns:a16="http://schemas.microsoft.com/office/drawing/2014/main" id="{91DE89D8-F677-7B28-D125-8E778D76BB1C}"/>
              </a:ext>
            </a:extLst>
          </p:cNvPr>
          <p:cNvSpPr/>
          <p:nvPr/>
        </p:nvSpPr>
        <p:spPr>
          <a:xfrm>
            <a:off x="7467601" y="3771900"/>
            <a:ext cx="6697680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5CF84E3E-B940-DC61-224F-5094CD3FC5E9}"/>
              </a:ext>
            </a:extLst>
          </p:cNvPr>
          <p:cNvSpPr txBox="1"/>
          <p:nvPr/>
        </p:nvSpPr>
        <p:spPr>
          <a:xfrm>
            <a:off x="11125200" y="4685275"/>
            <a:ext cx="6953085" cy="4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 R$ 13.763.357,59  milhões liberados em empréstimos</a:t>
            </a:r>
          </a:p>
        </p:txBody>
      </p:sp>
      <p:sp>
        <p:nvSpPr>
          <p:cNvPr id="42" name="Retângulo: Cantos Diagonais Arredondados 41">
            <a:extLst>
              <a:ext uri="{FF2B5EF4-FFF2-40B4-BE49-F238E27FC236}">
                <a16:creationId xmlns:a16="http://schemas.microsoft.com/office/drawing/2014/main" id="{C4CAC421-5FF3-2A4A-48BF-CC4CC59CC2CA}"/>
              </a:ext>
            </a:extLst>
          </p:cNvPr>
          <p:cNvSpPr/>
          <p:nvPr/>
        </p:nvSpPr>
        <p:spPr>
          <a:xfrm>
            <a:off x="10937338" y="4610100"/>
            <a:ext cx="7093403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AE43CB8E-59CA-F3D3-4EF4-3B27BDCBC73B}"/>
              </a:ext>
            </a:extLst>
          </p:cNvPr>
          <p:cNvSpPr txBox="1"/>
          <p:nvPr/>
        </p:nvSpPr>
        <p:spPr>
          <a:xfrm>
            <a:off x="7372514" y="3848100"/>
            <a:ext cx="6697680" cy="4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682 contratos fechados em 16 meses de operação</a:t>
            </a:r>
          </a:p>
        </p:txBody>
      </p:sp>
      <p:sp>
        <p:nvSpPr>
          <p:cNvPr id="44" name="Retângulo: Cantos Diagonais Arredondados 43">
            <a:extLst>
              <a:ext uri="{FF2B5EF4-FFF2-40B4-BE49-F238E27FC236}">
                <a16:creationId xmlns:a16="http://schemas.microsoft.com/office/drawing/2014/main" id="{986104DC-61C6-CAC8-83E2-75697727D97A}"/>
              </a:ext>
            </a:extLst>
          </p:cNvPr>
          <p:cNvSpPr/>
          <p:nvPr/>
        </p:nvSpPr>
        <p:spPr>
          <a:xfrm>
            <a:off x="7496257" y="5465635"/>
            <a:ext cx="6572085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42D98D25-CD03-C5A1-BE7E-0B1B55643965}"/>
              </a:ext>
            </a:extLst>
          </p:cNvPr>
          <p:cNvSpPr txBox="1"/>
          <p:nvPr/>
        </p:nvSpPr>
        <p:spPr>
          <a:xfrm>
            <a:off x="7296315" y="5524500"/>
            <a:ext cx="6572085" cy="4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Empréstimos tomados pela massa: R$ 33 milhões</a:t>
            </a:r>
          </a:p>
        </p:txBody>
      </p:sp>
      <p:sp>
        <p:nvSpPr>
          <p:cNvPr id="46" name="Retângulo: Cantos Diagonais Arredondados 45">
            <a:extLst>
              <a:ext uri="{FF2B5EF4-FFF2-40B4-BE49-F238E27FC236}">
                <a16:creationId xmlns:a16="http://schemas.microsoft.com/office/drawing/2014/main" id="{16FEA9E2-BD35-E81F-055B-1B553D4C262E}"/>
              </a:ext>
            </a:extLst>
          </p:cNvPr>
          <p:cNvSpPr/>
          <p:nvPr/>
        </p:nvSpPr>
        <p:spPr>
          <a:xfrm>
            <a:off x="12134686" y="6307617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7B9D0867-3166-3557-6E1B-E8545954CABA}"/>
              </a:ext>
            </a:extLst>
          </p:cNvPr>
          <p:cNvSpPr txBox="1"/>
          <p:nvPr/>
        </p:nvSpPr>
        <p:spPr>
          <a:xfrm>
            <a:off x="12171631" y="6375229"/>
            <a:ext cx="6038685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Taxa competitiva:  1,70% a.m.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7DD73416-8B63-F6EC-29E2-9ABEF4396BB4}"/>
              </a:ext>
            </a:extLst>
          </p:cNvPr>
          <p:cNvSpPr txBox="1"/>
          <p:nvPr/>
        </p:nvSpPr>
        <p:spPr>
          <a:xfrm>
            <a:off x="7448715" y="7277100"/>
            <a:ext cx="6038685" cy="4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Capital Alocado 5% R$ 15.604.892,87</a:t>
            </a:r>
          </a:p>
        </p:txBody>
      </p:sp>
      <p:sp>
        <p:nvSpPr>
          <p:cNvPr id="51" name="Retângulo: Cantos Diagonais Arredondados 50">
            <a:extLst>
              <a:ext uri="{FF2B5EF4-FFF2-40B4-BE49-F238E27FC236}">
                <a16:creationId xmlns:a16="http://schemas.microsoft.com/office/drawing/2014/main" id="{3B46FAE0-90B2-6A11-18E7-45AA15FDBEF5}"/>
              </a:ext>
            </a:extLst>
          </p:cNvPr>
          <p:cNvSpPr/>
          <p:nvPr/>
        </p:nvSpPr>
        <p:spPr>
          <a:xfrm>
            <a:off x="7496257" y="7162525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C53CBEE-5285-6C94-CD7F-F568ECE0E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39" y="2988840"/>
            <a:ext cx="6697680" cy="6091727"/>
          </a:xfrm>
          <a:prstGeom prst="rect">
            <a:avLst/>
          </a:prstGeom>
        </p:spPr>
      </p:pic>
      <p:sp>
        <p:nvSpPr>
          <p:cNvPr id="7" name="Retângulo: Cantos Diagonais Arredondados 41">
            <a:extLst>
              <a:ext uri="{FF2B5EF4-FFF2-40B4-BE49-F238E27FC236}">
                <a16:creationId xmlns:a16="http://schemas.microsoft.com/office/drawing/2014/main" id="{EADB1228-EEF0-702A-B7B1-A796089D6AB0}"/>
              </a:ext>
            </a:extLst>
          </p:cNvPr>
          <p:cNvSpPr/>
          <p:nvPr/>
        </p:nvSpPr>
        <p:spPr>
          <a:xfrm>
            <a:off x="11172782" y="8128040"/>
            <a:ext cx="685795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B81E4617-C9E4-E082-A8CA-DF1DA713A049}"/>
              </a:ext>
            </a:extLst>
          </p:cNvPr>
          <p:cNvSpPr txBox="1"/>
          <p:nvPr/>
        </p:nvSpPr>
        <p:spPr>
          <a:xfrm>
            <a:off x="11277600" y="8253690"/>
            <a:ext cx="6857959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Rentabilidade Liquida do Investimento: 17,62% a.a.</a:t>
            </a:r>
          </a:p>
        </p:txBody>
      </p:sp>
    </p:spTree>
    <p:extLst>
      <p:ext uri="{BB962C8B-B14F-4D97-AF65-F5344CB8AC3E}">
        <p14:creationId xmlns:p14="http://schemas.microsoft.com/office/powerpoint/2010/main" val="352754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20" grpId="0"/>
      <p:bldP spid="39" grpId="0"/>
      <p:bldP spid="41" grpId="0"/>
      <p:bldP spid="43" grpId="0"/>
      <p:bldP spid="45" grpId="0"/>
      <p:bldP spid="47" grpId="0"/>
      <p:bldP spid="50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tx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82A5DC-2E2F-5375-EF47-40F22D955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0581BA7C-B678-F0A1-A786-6C9D73E22107}"/>
              </a:ext>
            </a:extLst>
          </p:cNvPr>
          <p:cNvSpPr/>
          <p:nvPr/>
        </p:nvSpPr>
        <p:spPr>
          <a:xfrm rot="5400000">
            <a:off x="7956299" y="-8007601"/>
            <a:ext cx="2375402" cy="182880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EEA99A99-7AE1-DAD7-1501-393A751F001D}"/>
              </a:ext>
            </a:extLst>
          </p:cNvPr>
          <p:cNvSpPr txBox="1"/>
          <p:nvPr/>
        </p:nvSpPr>
        <p:spPr>
          <a:xfrm>
            <a:off x="0" y="449195"/>
            <a:ext cx="1828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4800" b="1" dirty="0">
                <a:solidFill>
                  <a:schemeClr val="bg1"/>
                </a:solidFill>
              </a:rPr>
              <a:t>COMPARATIVO DAS RENTABILIDADES X META ATUARIAL</a:t>
            </a:r>
            <a:endParaRPr lang="pt-BR" sz="4800" dirty="0">
              <a:solidFill>
                <a:schemeClr val="bg1"/>
              </a:solidFill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F28AA58-7340-DAB9-5160-2D0A5BE548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8011349"/>
              </p:ext>
            </p:extLst>
          </p:nvPr>
        </p:nvGraphicFramePr>
        <p:xfrm>
          <a:off x="5903" y="2552700"/>
          <a:ext cx="18276194" cy="773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495701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40E09FD-E4FD-4F26-9FCF-1E1709AD7D86}"/>
              </a:ext>
            </a:extLst>
          </p:cNvPr>
          <p:cNvSpPr/>
          <p:nvPr/>
        </p:nvSpPr>
        <p:spPr>
          <a:xfrm rot="5400000">
            <a:off x="7956299" y="-7994398"/>
            <a:ext cx="2375402" cy="182880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D3F84B49-37E6-481C-814A-AD4014885DDA}"/>
              </a:ext>
            </a:extLst>
          </p:cNvPr>
          <p:cNvSpPr txBox="1"/>
          <p:nvPr/>
        </p:nvSpPr>
        <p:spPr>
          <a:xfrm>
            <a:off x="2368473" y="449195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chemeClr val="bg1"/>
                </a:solidFill>
              </a:rPr>
              <a:t>RECORTES DA OPERAÇÃO</a:t>
            </a:r>
            <a:endParaRPr lang="pt-BR" sz="4400" dirty="0">
              <a:solidFill>
                <a:schemeClr val="bg1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25A2273-D951-DB70-7986-B8A3FA4A0E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2370615"/>
            <a:ext cx="14023374" cy="787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487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tx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8F6CE8-CB08-44A9-602F-BDC5EFE8E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C06F022B-539B-A956-2F3E-39B0CCE2F1A6}"/>
              </a:ext>
            </a:extLst>
          </p:cNvPr>
          <p:cNvSpPr/>
          <p:nvPr/>
        </p:nvSpPr>
        <p:spPr>
          <a:xfrm rot="5400000">
            <a:off x="7956299" y="-7994398"/>
            <a:ext cx="2375402" cy="182880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42EF6A20-BA8C-A829-612D-D92BD8988BBB}"/>
              </a:ext>
            </a:extLst>
          </p:cNvPr>
          <p:cNvSpPr txBox="1"/>
          <p:nvPr/>
        </p:nvSpPr>
        <p:spPr>
          <a:xfrm>
            <a:off x="2368473" y="449195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chemeClr val="bg1"/>
                </a:solidFill>
              </a:rPr>
              <a:t>RECORTES DA OPERAÇÃO</a:t>
            </a:r>
            <a:endParaRPr lang="pt-BR" sz="4400" dirty="0">
              <a:solidFill>
                <a:schemeClr val="bg1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5E8CA74E-EED7-AAD6-BA64-5B6F7E454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476501"/>
            <a:ext cx="169164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767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tx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FA08DF-27F8-9C99-CA1F-DC9F3BF0D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D71E8D6C-3777-52B8-0934-C2DB53E3D33E}"/>
              </a:ext>
            </a:extLst>
          </p:cNvPr>
          <p:cNvSpPr/>
          <p:nvPr/>
        </p:nvSpPr>
        <p:spPr>
          <a:xfrm rot="5400000">
            <a:off x="7956299" y="-7994398"/>
            <a:ext cx="2375402" cy="182880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A4F68600-7553-2AB3-ECA4-D2CDF0EC4F6D}"/>
              </a:ext>
            </a:extLst>
          </p:cNvPr>
          <p:cNvSpPr txBox="1"/>
          <p:nvPr/>
        </p:nvSpPr>
        <p:spPr>
          <a:xfrm>
            <a:off x="2368473" y="449195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chemeClr val="bg1"/>
                </a:solidFill>
              </a:rPr>
              <a:t>RECORTES DA OPERAÇÃO</a:t>
            </a:r>
            <a:endParaRPr lang="pt-BR" sz="4400" dirty="0">
              <a:solidFill>
                <a:schemeClr val="bg1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ABD8EAA-5132-D7D8-19B2-8C54C2F374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824598"/>
            <a:ext cx="16535400" cy="580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6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tx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B86C5A-9A4E-A329-5A73-82F7C51F60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AF2D1EB9-4229-7DBF-BAE8-19BB77682C9F}"/>
              </a:ext>
            </a:extLst>
          </p:cNvPr>
          <p:cNvSpPr/>
          <p:nvPr/>
        </p:nvSpPr>
        <p:spPr>
          <a:xfrm rot="5400000">
            <a:off x="7956299" y="-7994398"/>
            <a:ext cx="2375402" cy="182880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4A19D0E9-754B-94C2-F1D9-B69DF866028D}"/>
              </a:ext>
            </a:extLst>
          </p:cNvPr>
          <p:cNvSpPr txBox="1"/>
          <p:nvPr/>
        </p:nvSpPr>
        <p:spPr>
          <a:xfrm>
            <a:off x="2368473" y="449195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chemeClr val="bg1"/>
                </a:solidFill>
              </a:rPr>
              <a:t>RECORTES DA OPERAÇÃO</a:t>
            </a:r>
            <a:endParaRPr lang="pt-BR" sz="4400" dirty="0">
              <a:solidFill>
                <a:schemeClr val="bg1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81EB80B-A711-CFFD-600C-E1569DB0FD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923238"/>
            <a:ext cx="16840199" cy="671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2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tx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FE5125-9568-E547-74CF-3FEB9A7D7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C06A7846-932C-7633-2E8C-CC317854C0A2}"/>
              </a:ext>
            </a:extLst>
          </p:cNvPr>
          <p:cNvSpPr/>
          <p:nvPr/>
        </p:nvSpPr>
        <p:spPr>
          <a:xfrm rot="5400000">
            <a:off x="7956299" y="-7994398"/>
            <a:ext cx="2375402" cy="182880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9053E077-4DF3-229F-F398-739CA09B5B2F}"/>
              </a:ext>
            </a:extLst>
          </p:cNvPr>
          <p:cNvSpPr txBox="1"/>
          <p:nvPr/>
        </p:nvSpPr>
        <p:spPr>
          <a:xfrm>
            <a:off x="2368473" y="449195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chemeClr val="bg1"/>
                </a:solidFill>
              </a:rPr>
              <a:t>RECORTES DA OPERAÇÃO</a:t>
            </a:r>
            <a:endParaRPr lang="pt-BR" sz="4400" dirty="0">
              <a:solidFill>
                <a:schemeClr val="bg1"/>
              </a:solidFill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5C985899-6D6D-9587-273E-F945E2A08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2856458"/>
            <a:ext cx="16002000" cy="698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052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3BDFE6-32E9-F855-EBF2-98B187338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903DF68-E6A6-2672-3B86-824F1F9B7F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1" t="22327" r="31678" b="27186"/>
          <a:stretch/>
        </p:blipFill>
        <p:spPr>
          <a:xfrm rot="2515191">
            <a:off x="11370263" y="1760756"/>
            <a:ext cx="5730657" cy="5666170"/>
          </a:xfrm>
          <a:prstGeom prst="roundRect">
            <a:avLst/>
          </a:prstGeom>
        </p:spPr>
      </p:pic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EB89A989-C769-E0BB-FE2C-D0A14F6A80E4}"/>
              </a:ext>
            </a:extLst>
          </p:cNvPr>
          <p:cNvSpPr/>
          <p:nvPr/>
        </p:nvSpPr>
        <p:spPr>
          <a:xfrm rot="5400000">
            <a:off x="7956299" y="-7994398"/>
            <a:ext cx="2375402" cy="182880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13" name="CaixaDeTexto 412">
            <a:extLst>
              <a:ext uri="{FF2B5EF4-FFF2-40B4-BE49-F238E27FC236}">
                <a16:creationId xmlns:a16="http://schemas.microsoft.com/office/drawing/2014/main" id="{5A8DB068-95A8-12B3-D5BE-5182B5754CF8}"/>
              </a:ext>
            </a:extLst>
          </p:cNvPr>
          <p:cNvSpPr txBox="1"/>
          <p:nvPr/>
        </p:nvSpPr>
        <p:spPr>
          <a:xfrm>
            <a:off x="1151468" y="3390900"/>
            <a:ext cx="9575280" cy="2832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Controle total da movimentação financeira da operação (tesouraria)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Fonte dos recursos a serem emprestados aos segurados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Análise e decisão sobre a liberação dos empréstimos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Repasse do valor emprestado ao segurado e retenção das parcelas em folha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Decisão sobre a taxa de juros a ser praticada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Definição dos critérios e elegibilidades</a:t>
            </a:r>
            <a:endParaRPr lang="en-US" sz="2000" b="1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AE411379-C33C-C055-59EC-172933249558}"/>
              </a:ext>
            </a:extLst>
          </p:cNvPr>
          <p:cNvSpPr txBox="1"/>
          <p:nvPr/>
        </p:nvSpPr>
        <p:spPr>
          <a:xfrm>
            <a:off x="2368473" y="449195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GESTÃO PRÓPRIA</a:t>
            </a:r>
            <a:endParaRPr lang="pt-BR" sz="4400" dirty="0">
              <a:solidFill>
                <a:srgbClr val="FFFFFF"/>
              </a:solidFill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0182CCF0-C7A4-AD12-20F0-179C32DCC587}"/>
              </a:ext>
            </a:extLst>
          </p:cNvPr>
          <p:cNvSpPr txBox="1"/>
          <p:nvPr/>
        </p:nvSpPr>
        <p:spPr>
          <a:xfrm>
            <a:off x="1143000" y="2564430"/>
            <a:ext cx="11181864" cy="520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461"/>
              </a:lnSpc>
            </a:pPr>
            <a:r>
              <a:rPr lang="pt-BR" sz="2700" b="1" dirty="0"/>
              <a:t>Regime Próprio de Previdência Social</a:t>
            </a:r>
          </a:p>
        </p:txBody>
      </p:sp>
      <p:grpSp>
        <p:nvGrpSpPr>
          <p:cNvPr id="3" name="Group 12">
            <a:extLst>
              <a:ext uri="{FF2B5EF4-FFF2-40B4-BE49-F238E27FC236}">
                <a16:creationId xmlns:a16="http://schemas.microsoft.com/office/drawing/2014/main" id="{A19D8EAE-C69F-CA09-AB54-FA703BBA59A1}"/>
              </a:ext>
            </a:extLst>
          </p:cNvPr>
          <p:cNvGrpSpPr/>
          <p:nvPr/>
        </p:nvGrpSpPr>
        <p:grpSpPr>
          <a:xfrm>
            <a:off x="14935200" y="7603075"/>
            <a:ext cx="3100776" cy="2341025"/>
            <a:chOff x="0" y="0"/>
            <a:chExt cx="4558876" cy="3516507"/>
          </a:xfrm>
        </p:grpSpPr>
        <p:sp>
          <p:nvSpPr>
            <p:cNvPr id="4" name="TextBox 13">
              <a:extLst>
                <a:ext uri="{FF2B5EF4-FFF2-40B4-BE49-F238E27FC236}">
                  <a16:creationId xmlns:a16="http://schemas.microsoft.com/office/drawing/2014/main" id="{F02EB072-29B7-A16E-325F-FA8D9189A5EF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2D08F2E1-C5E1-D6E5-C28C-81B23501118E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060FB8D1-736B-2D76-E646-274EFCFCE467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B45D491B-1DEF-3F00-6C5E-14B8A175575E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17">
              <a:extLst>
                <a:ext uri="{FF2B5EF4-FFF2-40B4-BE49-F238E27FC236}">
                  <a16:creationId xmlns:a16="http://schemas.microsoft.com/office/drawing/2014/main" id="{4B2FB93D-BC42-BCAD-FA07-BCAA5961865E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88836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12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" grpId="0"/>
      <p:bldP spid="30" grpId="0"/>
      <p:bldP spid="30" grpId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17FF5053-56DD-4B20-BE74-B80071CED5CF}"/>
              </a:ext>
            </a:extLst>
          </p:cNvPr>
          <p:cNvSpPr/>
          <p:nvPr/>
        </p:nvSpPr>
        <p:spPr>
          <a:xfrm rot="5400000">
            <a:off x="8134349" y="-8134351"/>
            <a:ext cx="2019302" cy="1828800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95089821-2DAA-4882-B585-26C5790FAF10}"/>
              </a:ext>
            </a:extLst>
          </p:cNvPr>
          <p:cNvSpPr/>
          <p:nvPr/>
        </p:nvSpPr>
        <p:spPr>
          <a:xfrm rot="8026096">
            <a:off x="4422283" y="2486166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C3F994B7-8F32-BD97-A820-57507471181E}"/>
              </a:ext>
            </a:extLst>
          </p:cNvPr>
          <p:cNvSpPr txBox="1"/>
          <p:nvPr/>
        </p:nvSpPr>
        <p:spPr>
          <a:xfrm>
            <a:off x="5160440" y="449195"/>
            <a:ext cx="77711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PILARES DE SUSTENTAÇÃO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AF2DACCB-5761-16C5-055D-A6158B3F8C24}"/>
              </a:ext>
            </a:extLst>
          </p:cNvPr>
          <p:cNvSpPr txBox="1"/>
          <p:nvPr/>
        </p:nvSpPr>
        <p:spPr>
          <a:xfrm>
            <a:off x="4791738" y="2810170"/>
            <a:ext cx="9092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6000" b="1" dirty="0">
                <a:solidFill>
                  <a:schemeClr val="bg1"/>
                </a:solidFill>
                <a:cs typeface="Poppins Light" pitchFamily="2" charset="77"/>
              </a:rPr>
              <a:t>1º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D1E36020-6489-4E92-E877-34DDB2F56689}"/>
              </a:ext>
            </a:extLst>
          </p:cNvPr>
          <p:cNvSpPr txBox="1"/>
          <p:nvPr/>
        </p:nvSpPr>
        <p:spPr>
          <a:xfrm>
            <a:off x="6512898" y="3191044"/>
            <a:ext cx="96981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Taxa de juros menor que a praticada pelas instituições financeiras 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Maior facilidade e agilidade na aprovação dos Empréstimos</a:t>
            </a: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2E988BDA-E120-BFC8-418E-CF5B9771A4C3}"/>
              </a:ext>
            </a:extLst>
          </p:cNvPr>
          <p:cNvSpPr txBox="1"/>
          <p:nvPr/>
        </p:nvSpPr>
        <p:spPr>
          <a:xfrm>
            <a:off x="6512898" y="2568442"/>
            <a:ext cx="192228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defRPr/>
            </a:pPr>
            <a:r>
              <a:rPr lang="pt-BR" sz="2700" b="1" dirty="0">
                <a:solidFill>
                  <a:srgbClr val="0070C0"/>
                </a:solidFill>
              </a:rPr>
              <a:t>SOCIAL</a:t>
            </a:r>
          </a:p>
        </p:txBody>
      </p:sp>
      <p:cxnSp>
        <p:nvCxnSpPr>
          <p:cNvPr id="61" name="Conector Reto 60">
            <a:extLst>
              <a:ext uri="{FF2B5EF4-FFF2-40B4-BE49-F238E27FC236}">
                <a16:creationId xmlns:a16="http://schemas.microsoft.com/office/drawing/2014/main" id="{9D805723-2DAE-C2BF-454E-2E3040CF3B44}"/>
              </a:ext>
            </a:extLst>
          </p:cNvPr>
          <p:cNvCxnSpPr>
            <a:cxnSpLocks/>
          </p:cNvCxnSpPr>
          <p:nvPr/>
        </p:nvCxnSpPr>
        <p:spPr>
          <a:xfrm>
            <a:off x="5223891" y="4488515"/>
            <a:ext cx="113877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4D84D65B-69BA-407F-9739-0DFD7ABFC4AF}"/>
              </a:ext>
            </a:extLst>
          </p:cNvPr>
          <p:cNvSpPr/>
          <p:nvPr/>
        </p:nvSpPr>
        <p:spPr>
          <a:xfrm rot="8026096">
            <a:off x="4518082" y="4796826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33906871-584F-42D7-B62E-9CED8C079158}"/>
              </a:ext>
            </a:extLst>
          </p:cNvPr>
          <p:cNvSpPr txBox="1"/>
          <p:nvPr/>
        </p:nvSpPr>
        <p:spPr>
          <a:xfrm>
            <a:off x="4887537" y="5120830"/>
            <a:ext cx="9092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6000" b="1" dirty="0">
                <a:solidFill>
                  <a:schemeClr val="bg1"/>
                </a:solidFill>
                <a:cs typeface="Poppins Light" pitchFamily="2" charset="77"/>
              </a:rPr>
              <a:t>2º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837364F4-2109-48DF-9171-86B4866535B4}"/>
              </a:ext>
            </a:extLst>
          </p:cNvPr>
          <p:cNvSpPr txBox="1"/>
          <p:nvPr/>
        </p:nvSpPr>
        <p:spPr>
          <a:xfrm>
            <a:off x="6608697" y="5501704"/>
            <a:ext cx="96981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Rentabilidade acima da meta atuarial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Retorno financeiro ao patrimônio do próprio segurado (ganho duplo)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AAE980C8-EA75-4D2A-A124-87A6169CF472}"/>
              </a:ext>
            </a:extLst>
          </p:cNvPr>
          <p:cNvSpPr txBox="1"/>
          <p:nvPr/>
        </p:nvSpPr>
        <p:spPr>
          <a:xfrm>
            <a:off x="6608696" y="4879102"/>
            <a:ext cx="2535304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defRPr/>
            </a:pPr>
            <a:r>
              <a:rPr lang="pt-BR" sz="2700" b="1" dirty="0">
                <a:solidFill>
                  <a:srgbClr val="0070C0"/>
                </a:solidFill>
              </a:rPr>
              <a:t>Rentabilidade</a:t>
            </a:r>
          </a:p>
        </p:txBody>
      </p:sp>
      <p:cxnSp>
        <p:nvCxnSpPr>
          <p:cNvPr id="31" name="Conector Reto 60">
            <a:extLst>
              <a:ext uri="{FF2B5EF4-FFF2-40B4-BE49-F238E27FC236}">
                <a16:creationId xmlns:a16="http://schemas.microsoft.com/office/drawing/2014/main" id="{3E03C42A-EC51-4E63-9DC4-4BB1D89949E2}"/>
              </a:ext>
            </a:extLst>
          </p:cNvPr>
          <p:cNvCxnSpPr>
            <a:cxnSpLocks/>
          </p:cNvCxnSpPr>
          <p:nvPr/>
        </p:nvCxnSpPr>
        <p:spPr>
          <a:xfrm>
            <a:off x="5334000" y="6799175"/>
            <a:ext cx="11291910" cy="96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F0184010-C7FB-4852-A0C9-168040FECB2C}"/>
              </a:ext>
            </a:extLst>
          </p:cNvPr>
          <p:cNvSpPr/>
          <p:nvPr/>
        </p:nvSpPr>
        <p:spPr>
          <a:xfrm rot="8026096">
            <a:off x="4613880" y="7095746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E3612AB4-A333-4A46-8C2A-B65CE6750AA0}"/>
              </a:ext>
            </a:extLst>
          </p:cNvPr>
          <p:cNvSpPr txBox="1"/>
          <p:nvPr/>
        </p:nvSpPr>
        <p:spPr>
          <a:xfrm>
            <a:off x="4983335" y="7419750"/>
            <a:ext cx="9092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6000" b="1" dirty="0">
                <a:solidFill>
                  <a:schemeClr val="bg1"/>
                </a:solidFill>
                <a:cs typeface="Poppins Light" pitchFamily="2" charset="77"/>
              </a:rPr>
              <a:t>3º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48F6243D-7DC6-4221-AB3C-0F5845494A94}"/>
              </a:ext>
            </a:extLst>
          </p:cNvPr>
          <p:cNvSpPr txBox="1"/>
          <p:nvPr/>
        </p:nvSpPr>
        <p:spPr>
          <a:xfrm>
            <a:off x="6704495" y="7800624"/>
            <a:ext cx="96981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Investimento com baixíssimo risco de inadimplência (seguro prestamista)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Baixa volatidade por não sofrer as  oscilações do mercado financeiro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31C04444-DCB0-4C83-840D-614DB60B50DD}"/>
              </a:ext>
            </a:extLst>
          </p:cNvPr>
          <p:cNvSpPr txBox="1"/>
          <p:nvPr/>
        </p:nvSpPr>
        <p:spPr>
          <a:xfrm>
            <a:off x="6704494" y="7178022"/>
            <a:ext cx="234149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defRPr/>
            </a:pPr>
            <a:r>
              <a:rPr lang="pt-BR" sz="2700" b="1" dirty="0">
                <a:solidFill>
                  <a:srgbClr val="0070C0"/>
                </a:solidFill>
              </a:rPr>
              <a:t>Segurança</a:t>
            </a:r>
          </a:p>
        </p:txBody>
      </p:sp>
      <p:grpSp>
        <p:nvGrpSpPr>
          <p:cNvPr id="5" name="Group 12">
            <a:extLst>
              <a:ext uri="{FF2B5EF4-FFF2-40B4-BE49-F238E27FC236}">
                <a16:creationId xmlns:a16="http://schemas.microsoft.com/office/drawing/2014/main" id="{CAF2B803-950E-B9AA-A522-62D45FA83BBD}"/>
              </a:ext>
            </a:extLst>
          </p:cNvPr>
          <p:cNvGrpSpPr/>
          <p:nvPr/>
        </p:nvGrpSpPr>
        <p:grpSpPr>
          <a:xfrm>
            <a:off x="175824" y="7658100"/>
            <a:ext cx="3100776" cy="2341025"/>
            <a:chOff x="0" y="0"/>
            <a:chExt cx="4558876" cy="3516507"/>
          </a:xfrm>
        </p:grpSpPr>
        <p:sp>
          <p:nvSpPr>
            <p:cNvPr id="6" name="TextBox 13">
              <a:extLst>
                <a:ext uri="{FF2B5EF4-FFF2-40B4-BE49-F238E27FC236}">
                  <a16:creationId xmlns:a16="http://schemas.microsoft.com/office/drawing/2014/main" id="{A833D544-A108-A4AC-5D9C-47FED4882FF8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583E9C9F-162B-6AD1-D870-E1E3A80CCC3A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C89300A2-EDCF-E862-822A-7299DE619292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Freeform 16">
              <a:extLst>
                <a:ext uri="{FF2B5EF4-FFF2-40B4-BE49-F238E27FC236}">
                  <a16:creationId xmlns:a16="http://schemas.microsoft.com/office/drawing/2014/main" id="{AE3A4AC9-3019-6938-F2FE-B2D08D2BF8B7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7">
              <a:extLst>
                <a:ext uri="{FF2B5EF4-FFF2-40B4-BE49-F238E27FC236}">
                  <a16:creationId xmlns:a16="http://schemas.microsoft.com/office/drawing/2014/main" id="{19F2C016-CD7C-739E-B1DF-CB63979EEF02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9243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0" grpId="0"/>
      <p:bldP spid="37" grpId="0"/>
      <p:bldP spid="51" grpId="0"/>
      <p:bldP spid="28" grpId="0"/>
      <p:bldP spid="29" grpId="0"/>
      <p:bldP spid="30" grpId="0"/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0CB12F5-8EDA-4717-90BA-337D4B2BC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1" t="22327" r="31678" b="27186"/>
          <a:stretch/>
        </p:blipFill>
        <p:spPr>
          <a:xfrm rot="2515191">
            <a:off x="11248454" y="1563534"/>
            <a:ext cx="5881855" cy="5815666"/>
          </a:xfrm>
          <a:prstGeom prst="roundRect">
            <a:avLst/>
          </a:prstGeom>
        </p:spPr>
      </p:pic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40E09FD-E4FD-4F26-9FCF-1E1709AD7D86}"/>
              </a:ext>
            </a:extLst>
          </p:cNvPr>
          <p:cNvSpPr/>
          <p:nvPr/>
        </p:nvSpPr>
        <p:spPr>
          <a:xfrm rot="5400000">
            <a:off x="7956299" y="-8236201"/>
            <a:ext cx="2375402" cy="18288000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13" name="CaixaDeTexto 412">
            <a:extLst>
              <a:ext uri="{FF2B5EF4-FFF2-40B4-BE49-F238E27FC236}">
                <a16:creationId xmlns:a16="http://schemas.microsoft.com/office/drawing/2014/main" id="{C2F0CA9A-9DF6-D571-541C-F495B922C199}"/>
              </a:ext>
            </a:extLst>
          </p:cNvPr>
          <p:cNvSpPr txBox="1"/>
          <p:nvPr/>
        </p:nvSpPr>
        <p:spPr>
          <a:xfrm>
            <a:off x="1151468" y="3405091"/>
            <a:ext cx="8449732" cy="323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Atividades de atendimento (presencial e </a:t>
            </a:r>
            <a:r>
              <a:rPr lang="pt-BR" sz="2000" b="1" dirty="0" err="1"/>
              <a:t>call</a:t>
            </a:r>
            <a:r>
              <a:rPr lang="pt-BR" sz="2000" b="1" dirty="0"/>
              <a:t> center), análise, acompanhamento e controle dos empréstimos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Software gerencial da carteira de empréstimos consignados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Assessoria necessária à segregação contábil e financeira da carteira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Seguro prestamista para cobertura de Morte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Campanhas de divulgação e marketing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Assessoria Jurídica:</a:t>
            </a:r>
            <a:endParaRPr lang="en-US" sz="2000" b="1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D3F84B49-37E6-481C-814A-AD4014885DDA}"/>
              </a:ext>
            </a:extLst>
          </p:cNvPr>
          <p:cNvSpPr txBox="1"/>
          <p:nvPr/>
        </p:nvSpPr>
        <p:spPr>
          <a:xfrm>
            <a:off x="2368473" y="449195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GESTÃO PRÓPRIA</a:t>
            </a:r>
            <a:endParaRPr lang="pt-BR" sz="4400" dirty="0">
              <a:solidFill>
                <a:srgbClr val="FFFFFF"/>
              </a:solidFill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826327BF-2198-46B4-97CF-38795F3E4E3F}"/>
              </a:ext>
            </a:extLst>
          </p:cNvPr>
          <p:cNvSpPr txBox="1"/>
          <p:nvPr/>
        </p:nvSpPr>
        <p:spPr>
          <a:xfrm>
            <a:off x="1143000" y="2564430"/>
            <a:ext cx="11181864" cy="520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461"/>
              </a:lnSpc>
            </a:pPr>
            <a:r>
              <a:rPr lang="pt-BR" sz="2700" b="1" dirty="0"/>
              <a:t>Agenda Assessoria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164575F-ADE0-4749-82C7-C080A230964F}"/>
              </a:ext>
            </a:extLst>
          </p:cNvPr>
          <p:cNvSpPr txBox="1"/>
          <p:nvPr/>
        </p:nvSpPr>
        <p:spPr>
          <a:xfrm>
            <a:off x="1905000" y="6611155"/>
            <a:ext cx="9364308" cy="203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3080"/>
              </a:lnSpc>
              <a:buFont typeface="+mj-lt"/>
              <a:buAutoNum type="arabicPeriod"/>
            </a:pPr>
            <a:r>
              <a:rPr lang="pt-BR" sz="2000" b="1" dirty="0"/>
              <a:t>Adequações legais necessárias</a:t>
            </a:r>
          </a:p>
          <a:p>
            <a:pPr marL="457200" indent="-457200">
              <a:lnSpc>
                <a:spcPts val="3080"/>
              </a:lnSpc>
              <a:buFont typeface="+mj-lt"/>
              <a:buAutoNum type="arabicPeriod"/>
            </a:pPr>
            <a:r>
              <a:rPr lang="pt-BR" sz="2000" b="1" dirty="0"/>
              <a:t>Elaboração do regulamento e demais atos administrativos</a:t>
            </a:r>
          </a:p>
          <a:p>
            <a:pPr marL="457200" indent="-457200">
              <a:lnSpc>
                <a:spcPts val="3080"/>
              </a:lnSpc>
              <a:buFont typeface="+mj-lt"/>
              <a:buAutoNum type="arabicPeriod"/>
            </a:pPr>
            <a:r>
              <a:rPr lang="pt-BR" sz="2000" b="1" dirty="0"/>
              <a:t>Elaboração da minuta do contrato de empréstimo consignado</a:t>
            </a:r>
          </a:p>
          <a:p>
            <a:pPr marL="457200" indent="-457200">
              <a:lnSpc>
                <a:spcPts val="3080"/>
              </a:lnSpc>
              <a:buFont typeface="+mj-lt"/>
              <a:buAutoNum type="arabicPeriod"/>
            </a:pPr>
            <a:r>
              <a:rPr lang="pt-BR" sz="2000" b="1" dirty="0"/>
              <a:t>Atividades  </a:t>
            </a:r>
            <a:r>
              <a:rPr lang="pt-BR" sz="2000" b="1" dirty="0" err="1"/>
              <a:t>juridicas</a:t>
            </a:r>
            <a:r>
              <a:rPr lang="pt-BR" sz="2000" b="1" dirty="0"/>
              <a:t> administrativas e judiciais de cobranças das parcelas em atraso</a:t>
            </a:r>
            <a:endParaRPr lang="en-US" sz="2000" b="1" dirty="0"/>
          </a:p>
        </p:txBody>
      </p:sp>
      <p:grpSp>
        <p:nvGrpSpPr>
          <p:cNvPr id="3" name="Group 12">
            <a:extLst>
              <a:ext uri="{FF2B5EF4-FFF2-40B4-BE49-F238E27FC236}">
                <a16:creationId xmlns:a16="http://schemas.microsoft.com/office/drawing/2014/main" id="{E67DFDDD-5DD5-308A-C347-8A64443220CB}"/>
              </a:ext>
            </a:extLst>
          </p:cNvPr>
          <p:cNvGrpSpPr/>
          <p:nvPr/>
        </p:nvGrpSpPr>
        <p:grpSpPr>
          <a:xfrm>
            <a:off x="14935200" y="7603075"/>
            <a:ext cx="3100776" cy="2341025"/>
            <a:chOff x="0" y="0"/>
            <a:chExt cx="4558876" cy="3516507"/>
          </a:xfrm>
        </p:grpSpPr>
        <p:sp>
          <p:nvSpPr>
            <p:cNvPr id="4" name="TextBox 13">
              <a:extLst>
                <a:ext uri="{FF2B5EF4-FFF2-40B4-BE49-F238E27FC236}">
                  <a16:creationId xmlns:a16="http://schemas.microsoft.com/office/drawing/2014/main" id="{4ECA65E2-7A4F-49AE-5A23-927996D518B6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49AC870C-1801-20EE-75D8-82943E10B0AB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E7ED4B31-7816-6523-E8D9-53F11E3531CA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8E7FA47A-AC6E-F750-B7C6-4BFC00350E85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0" name="TextBox 17">
              <a:extLst>
                <a:ext uri="{FF2B5EF4-FFF2-40B4-BE49-F238E27FC236}">
                  <a16:creationId xmlns:a16="http://schemas.microsoft.com/office/drawing/2014/main" id="{24AE5D89-46B3-F3DA-28DB-0B6532564C9A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2755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" grpId="0"/>
      <p:bldP spid="30" grpId="0"/>
      <p:bldP spid="30" grpId="1"/>
      <p:bldP spid="23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FA98FB-1356-3927-2039-611B6F3F0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B165A9DF-20EA-37C0-46BA-2633B2428ACE}"/>
              </a:ext>
            </a:extLst>
          </p:cNvPr>
          <p:cNvSpPr/>
          <p:nvPr/>
        </p:nvSpPr>
        <p:spPr>
          <a:xfrm rot="5400000">
            <a:off x="7956299" y="-8070600"/>
            <a:ext cx="2375402" cy="1828800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13" name="CaixaDeTexto 412">
            <a:extLst>
              <a:ext uri="{FF2B5EF4-FFF2-40B4-BE49-F238E27FC236}">
                <a16:creationId xmlns:a16="http://schemas.microsoft.com/office/drawing/2014/main" id="{13A02A3A-CE07-C8CE-C79B-B8354F65DD1A}"/>
              </a:ext>
            </a:extLst>
          </p:cNvPr>
          <p:cNvSpPr txBox="1"/>
          <p:nvPr/>
        </p:nvSpPr>
        <p:spPr>
          <a:xfrm>
            <a:off x="685800" y="2323098"/>
            <a:ext cx="3725332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80"/>
              </a:lnSpc>
            </a:pPr>
            <a:r>
              <a:rPr lang="pt-BR" sz="2000" b="1" dirty="0"/>
              <a:t>Totem de Auto Atendimento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5BC07A54-E4CF-9D60-05E5-7166F2A80EC9}"/>
              </a:ext>
            </a:extLst>
          </p:cNvPr>
          <p:cNvSpPr txBox="1"/>
          <p:nvPr/>
        </p:nvSpPr>
        <p:spPr>
          <a:xfrm>
            <a:off x="2368473" y="449195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GESTÃO PRÓPRIA</a:t>
            </a:r>
            <a:endParaRPr lang="pt-BR" sz="4400" dirty="0">
              <a:solidFill>
                <a:srgbClr val="FFFFFF"/>
              </a:solidFill>
            </a:endParaRPr>
          </a:p>
        </p:txBody>
      </p:sp>
      <p:pic>
        <p:nvPicPr>
          <p:cNvPr id="4" name="Imagem 3" descr="Tela de celular com texto preto sobre fundo azul&#10;&#10;Descrição gerada automaticamente com confiança baixa">
            <a:extLst>
              <a:ext uri="{FF2B5EF4-FFF2-40B4-BE49-F238E27FC236}">
                <a16:creationId xmlns:a16="http://schemas.microsoft.com/office/drawing/2014/main" id="{CA3F58FF-BD5F-FE4C-AB0B-9258F060C2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5" y="3065076"/>
            <a:ext cx="4577536" cy="5943600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224CD6D-B5D5-3701-D302-93E970B1A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4989233"/>
            <a:ext cx="5600700" cy="373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6504C956-F13E-BAAE-A99B-57DBC29CDC45}"/>
              </a:ext>
            </a:extLst>
          </p:cNvPr>
          <p:cNvSpPr txBox="1"/>
          <p:nvPr/>
        </p:nvSpPr>
        <p:spPr>
          <a:xfrm>
            <a:off x="4800600" y="2323098"/>
            <a:ext cx="3505200" cy="45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80"/>
              </a:lnSpc>
            </a:pPr>
            <a:r>
              <a:rPr lang="pt-BR" sz="2000" b="1" dirty="0"/>
              <a:t>Atendimento Presencial</a:t>
            </a:r>
          </a:p>
        </p:txBody>
      </p:sp>
      <p:pic>
        <p:nvPicPr>
          <p:cNvPr id="1030" name="Picture 6" descr="Call Center: o que é e para que serve? | Salesforce">
            <a:extLst>
              <a:ext uri="{FF2B5EF4-FFF2-40B4-BE49-F238E27FC236}">
                <a16:creationId xmlns:a16="http://schemas.microsoft.com/office/drawing/2014/main" id="{571BE73E-B341-FD79-50B1-05C3BE41B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2049" y="4914900"/>
            <a:ext cx="5820551" cy="373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85B9FF55-C38D-B793-1C42-FC19A5FF8C8C}"/>
              </a:ext>
            </a:extLst>
          </p:cNvPr>
          <p:cNvSpPr txBox="1"/>
          <p:nvPr/>
        </p:nvSpPr>
        <p:spPr>
          <a:xfrm>
            <a:off x="10896600" y="2334896"/>
            <a:ext cx="7391400" cy="446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80"/>
              </a:lnSpc>
            </a:pPr>
            <a:r>
              <a:rPr lang="pt-BR" sz="2000" b="1" dirty="0"/>
              <a:t>Atendimento On-line via </a:t>
            </a:r>
            <a:r>
              <a:rPr lang="pt-BR" sz="2000" b="1" dirty="0" err="1"/>
              <a:t>Call</a:t>
            </a:r>
            <a:r>
              <a:rPr lang="pt-BR" sz="2000" b="1" dirty="0"/>
              <a:t> Center (</a:t>
            </a:r>
            <a:r>
              <a:rPr lang="pt-BR" sz="2000" b="1" dirty="0" err="1"/>
              <a:t>Whatsapp</a:t>
            </a:r>
            <a:r>
              <a:rPr lang="pt-BR" sz="2000" b="1" dirty="0"/>
              <a:t> e 0800)</a:t>
            </a:r>
          </a:p>
        </p:txBody>
      </p:sp>
      <p:pic>
        <p:nvPicPr>
          <p:cNvPr id="1026" name="Picture 2" descr="Certificações Febraban - Inscrições e Provas">
            <a:extLst>
              <a:ext uri="{FF2B5EF4-FFF2-40B4-BE49-F238E27FC236}">
                <a16:creationId xmlns:a16="http://schemas.microsoft.com/office/drawing/2014/main" id="{801E578A-94B2-B0EB-3D1F-F1228421A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9994" y="2821755"/>
            <a:ext cx="2644659" cy="196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ertificações Febraban - Inscrições e Provas">
            <a:extLst>
              <a:ext uri="{FF2B5EF4-FFF2-40B4-BE49-F238E27FC236}">
                <a16:creationId xmlns:a16="http://schemas.microsoft.com/office/drawing/2014/main" id="{F9C4115E-379F-937D-BEE1-0FF87F502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194" y="2873738"/>
            <a:ext cx="2691712" cy="200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4314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12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" grpId="0"/>
      <p:bldP spid="30" grpId="0"/>
      <p:bldP spid="30" grpId="1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30CB12F5-8EDA-4717-90BA-337D4B2BC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1" t="22327" r="31678" b="27186"/>
          <a:stretch/>
        </p:blipFill>
        <p:spPr>
          <a:xfrm rot="2515191">
            <a:off x="11489565" y="1884472"/>
            <a:ext cx="5567072" cy="5504425"/>
          </a:xfrm>
          <a:prstGeom prst="roundRect">
            <a:avLst/>
          </a:prstGeom>
        </p:spPr>
      </p:pic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40E09FD-E4FD-4F26-9FCF-1E1709AD7D86}"/>
              </a:ext>
            </a:extLst>
          </p:cNvPr>
          <p:cNvSpPr/>
          <p:nvPr/>
        </p:nvSpPr>
        <p:spPr>
          <a:xfrm rot="5400000">
            <a:off x="7956300" y="-8007602"/>
            <a:ext cx="2375402" cy="18288001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13" name="CaixaDeTexto 412">
            <a:extLst>
              <a:ext uri="{FF2B5EF4-FFF2-40B4-BE49-F238E27FC236}">
                <a16:creationId xmlns:a16="http://schemas.microsoft.com/office/drawing/2014/main" id="{C2F0CA9A-9DF6-D571-541C-F495B922C199}"/>
              </a:ext>
            </a:extLst>
          </p:cNvPr>
          <p:cNvSpPr txBox="1"/>
          <p:nvPr/>
        </p:nvSpPr>
        <p:spPr>
          <a:xfrm>
            <a:off x="1151468" y="3405091"/>
            <a:ext cx="8525932" cy="2048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RPPS será </a:t>
            </a:r>
            <a:r>
              <a:rPr lang="pt-BR" sz="2000" b="1" dirty="0" err="1"/>
              <a:t>usário</a:t>
            </a:r>
            <a:r>
              <a:rPr lang="pt-BR" sz="2000" b="1" dirty="0"/>
              <a:t> e consumidor das informações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Controla o desconto mensal das parcelas dos empréstimos na folha de pagamento dos servidores ativos</a:t>
            </a:r>
          </a:p>
          <a:p>
            <a:pPr marL="342900" indent="-342900">
              <a:lnSpc>
                <a:spcPts val="3080"/>
              </a:lnSpc>
              <a:buFont typeface="Arial" panose="020B0604020202020204" pitchFamily="34" charset="0"/>
              <a:buChar char="•"/>
            </a:pPr>
            <a:r>
              <a:rPr lang="pt-BR" sz="2000" b="1" dirty="0"/>
              <a:t>Troca de informações relativas aos empréstimos com o ente federativo, RPPS e instituições financeiras</a:t>
            </a:r>
            <a:endParaRPr lang="en-US" sz="2000" b="1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D3F84B49-37E6-481C-814A-AD4014885DDA}"/>
              </a:ext>
            </a:extLst>
          </p:cNvPr>
          <p:cNvSpPr txBox="1"/>
          <p:nvPr/>
        </p:nvSpPr>
        <p:spPr>
          <a:xfrm>
            <a:off x="2368473" y="449195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GESTÃO PRÓPRIA</a:t>
            </a:r>
            <a:endParaRPr lang="pt-BR" sz="4400" dirty="0">
              <a:solidFill>
                <a:srgbClr val="FFFFFF"/>
              </a:solidFill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826327BF-2198-46B4-97CF-38795F3E4E3F}"/>
              </a:ext>
            </a:extLst>
          </p:cNvPr>
          <p:cNvSpPr txBox="1"/>
          <p:nvPr/>
        </p:nvSpPr>
        <p:spPr>
          <a:xfrm>
            <a:off x="1143000" y="2564430"/>
            <a:ext cx="11181864" cy="520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461"/>
              </a:lnSpc>
            </a:pPr>
            <a:r>
              <a:rPr lang="pt-BR" sz="2700" b="1" dirty="0"/>
              <a:t>Consignatária (se houver)</a:t>
            </a:r>
          </a:p>
        </p:txBody>
      </p:sp>
      <p:grpSp>
        <p:nvGrpSpPr>
          <p:cNvPr id="2" name="Group 12">
            <a:extLst>
              <a:ext uri="{FF2B5EF4-FFF2-40B4-BE49-F238E27FC236}">
                <a16:creationId xmlns:a16="http://schemas.microsoft.com/office/drawing/2014/main" id="{23EA022D-5C1D-F64D-C653-F5267B649BA8}"/>
              </a:ext>
            </a:extLst>
          </p:cNvPr>
          <p:cNvGrpSpPr/>
          <p:nvPr/>
        </p:nvGrpSpPr>
        <p:grpSpPr>
          <a:xfrm>
            <a:off x="14935200" y="7603075"/>
            <a:ext cx="3100776" cy="2341025"/>
            <a:chOff x="0" y="0"/>
            <a:chExt cx="4558876" cy="3516507"/>
          </a:xfrm>
        </p:grpSpPr>
        <p:sp>
          <p:nvSpPr>
            <p:cNvPr id="4" name="TextBox 13">
              <a:extLst>
                <a:ext uri="{FF2B5EF4-FFF2-40B4-BE49-F238E27FC236}">
                  <a16:creationId xmlns:a16="http://schemas.microsoft.com/office/drawing/2014/main" id="{5F9F8DA7-5966-C178-9029-E29CBA3CA649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id="{DAC34FD9-A267-67E5-7B9B-A579227387A3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id="{00724F1F-E8F7-2B1F-FA78-773BD07AB7D0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DC4E376F-6FDC-5933-28AF-FD6C0A350582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TextBox 17">
              <a:extLst>
                <a:ext uri="{FF2B5EF4-FFF2-40B4-BE49-F238E27FC236}">
                  <a16:creationId xmlns:a16="http://schemas.microsoft.com/office/drawing/2014/main" id="{515B6C80-C1D4-8A0B-32CA-C5B734BDF6F5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539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12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" grpId="0"/>
      <p:bldP spid="30" grpId="0"/>
      <p:bldP spid="30" grpId="1"/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40E09FD-E4FD-4F26-9FCF-1E1709AD7D86}"/>
              </a:ext>
            </a:extLst>
          </p:cNvPr>
          <p:cNvSpPr/>
          <p:nvPr/>
        </p:nvSpPr>
        <p:spPr>
          <a:xfrm rot="5400000">
            <a:off x="8146797" y="-8121901"/>
            <a:ext cx="1994404" cy="18288001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D3F84B49-37E6-481C-814A-AD4014885DDA}"/>
              </a:ext>
            </a:extLst>
          </p:cNvPr>
          <p:cNvSpPr txBox="1"/>
          <p:nvPr/>
        </p:nvSpPr>
        <p:spPr>
          <a:xfrm>
            <a:off x="2310160" y="495300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PRÓXIMOS PASSOS</a:t>
            </a:r>
            <a:endParaRPr lang="pt-BR" sz="4400" dirty="0">
              <a:solidFill>
                <a:srgbClr val="FFFFFF"/>
              </a:solidFill>
            </a:endParaRPr>
          </a:p>
        </p:txBody>
      </p:sp>
      <p:pic>
        <p:nvPicPr>
          <p:cNvPr id="2" name="Picture 4" descr="Conceito de próximos passos | Vetor Premium">
            <a:extLst>
              <a:ext uri="{FF2B5EF4-FFF2-40B4-BE49-F238E27FC236}">
                <a16:creationId xmlns:a16="http://schemas.microsoft.com/office/drawing/2014/main" id="{AA9A39EE-1CCE-4D19-4834-BD6F3F14C6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2400300"/>
            <a:ext cx="70993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txt1">
            <a:extLst>
              <a:ext uri="{FF2B5EF4-FFF2-40B4-BE49-F238E27FC236}">
                <a16:creationId xmlns:a16="http://schemas.microsoft.com/office/drawing/2014/main" id="{82D7CBCC-24E4-FF09-0CFB-2A61A92EFEBE}"/>
              </a:ext>
            </a:extLst>
          </p:cNvPr>
          <p:cNvGrpSpPr/>
          <p:nvPr/>
        </p:nvGrpSpPr>
        <p:grpSpPr>
          <a:xfrm>
            <a:off x="8534400" y="2464276"/>
            <a:ext cx="6966000" cy="720644"/>
            <a:chOff x="5547515" y="1431419"/>
            <a:chExt cx="4644000" cy="480429"/>
          </a:xfrm>
        </p:grpSpPr>
        <p:sp>
          <p:nvSpPr>
            <p:cNvPr id="36" name="!!folha3">
              <a:extLst>
                <a:ext uri="{FF2B5EF4-FFF2-40B4-BE49-F238E27FC236}">
                  <a16:creationId xmlns:a16="http://schemas.microsoft.com/office/drawing/2014/main" id="{D60F9276-2059-B58D-ED23-017A8B17B9A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5547515" y="1431419"/>
              <a:ext cx="4644000" cy="480429"/>
            </a:xfrm>
            <a:prstGeom prst="round2DiagRect">
              <a:avLst>
                <a:gd name="adj1" fmla="val 0"/>
                <a:gd name="adj2" fmla="val 50000"/>
              </a:avLst>
            </a:prstGeom>
            <a:noFill/>
            <a:ln w="6350"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50000"/>
                    </a:schemeClr>
                  </a:gs>
                  <a:gs pos="100000">
                    <a:schemeClr val="tx1">
                      <a:lumMod val="75000"/>
                      <a:lumOff val="25000"/>
                      <a:alpha val="10497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>
                <a:defRPr/>
              </a:pPr>
              <a:endParaRPr lang="pt-BR" sz="2700">
                <a:solidFill>
                  <a:srgbClr val="FFFFFF"/>
                </a:solidFill>
                <a:latin typeface="Montserrat ExtraLight"/>
              </a:endParaRPr>
            </a:p>
          </p:txBody>
        </p:sp>
        <p:sp>
          <p:nvSpPr>
            <p:cNvPr id="37" name="CaixaDeTexto 36">
              <a:extLst>
                <a:ext uri="{FF2B5EF4-FFF2-40B4-BE49-F238E27FC236}">
                  <a16:creationId xmlns:a16="http://schemas.microsoft.com/office/drawing/2014/main" id="{22EA6A6C-AE18-AF3A-AC60-F448224B0DCD}"/>
                </a:ext>
              </a:extLst>
            </p:cNvPr>
            <p:cNvSpPr txBox="1"/>
            <p:nvPr/>
          </p:nvSpPr>
          <p:spPr>
            <a:xfrm>
              <a:off x="6111205" y="1467201"/>
              <a:ext cx="4069678" cy="348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920"/>
                </a:lnSpc>
              </a:pPr>
              <a:r>
                <a:rPr lang="en-US" sz="1800" b="1" dirty="0">
                  <a:latin typeface="Codec Pro"/>
                  <a:ea typeface="Codec Pro"/>
                </a:rPr>
                <a:t>1° </a:t>
              </a:r>
              <a:r>
                <a:rPr lang="en-US" sz="1800" b="1" dirty="0" err="1">
                  <a:latin typeface="Codec Pro"/>
                  <a:ea typeface="Codec Pro"/>
                </a:rPr>
                <a:t>Potencial</a:t>
              </a:r>
              <a:r>
                <a:rPr lang="en-US" sz="1800" b="1" dirty="0">
                  <a:latin typeface="Codec Pro"/>
                  <a:ea typeface="Codec Pro"/>
                </a:rPr>
                <a:t> da </a:t>
              </a:r>
              <a:r>
                <a:rPr lang="en-US" sz="1800" b="1" dirty="0" err="1">
                  <a:latin typeface="Codec Pro"/>
                  <a:ea typeface="Codec Pro"/>
                </a:rPr>
                <a:t>Operação</a:t>
              </a:r>
              <a:r>
                <a:rPr lang="en-US" sz="1800" b="1" dirty="0">
                  <a:latin typeface="Codec Pro"/>
                  <a:ea typeface="Codec Pro"/>
                </a:rPr>
                <a:t> </a:t>
              </a:r>
            </a:p>
          </p:txBody>
        </p:sp>
      </p:grpSp>
      <p:grpSp>
        <p:nvGrpSpPr>
          <p:cNvPr id="38" name="txt2">
            <a:extLst>
              <a:ext uri="{FF2B5EF4-FFF2-40B4-BE49-F238E27FC236}">
                <a16:creationId xmlns:a16="http://schemas.microsoft.com/office/drawing/2014/main" id="{CA6F8946-D369-3C23-FE42-A57ED0B57B3F}"/>
              </a:ext>
            </a:extLst>
          </p:cNvPr>
          <p:cNvGrpSpPr/>
          <p:nvPr/>
        </p:nvGrpSpPr>
        <p:grpSpPr>
          <a:xfrm>
            <a:off x="9230611" y="3562718"/>
            <a:ext cx="7155365" cy="720644"/>
            <a:chOff x="6486764" y="2190571"/>
            <a:chExt cx="4770243" cy="480429"/>
          </a:xfrm>
        </p:grpSpPr>
        <p:sp>
          <p:nvSpPr>
            <p:cNvPr id="39" name="!!folha3">
              <a:extLst>
                <a:ext uri="{FF2B5EF4-FFF2-40B4-BE49-F238E27FC236}">
                  <a16:creationId xmlns:a16="http://schemas.microsoft.com/office/drawing/2014/main" id="{0618B2B3-F4F5-22C9-D012-10F7B44FAF7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6486764" y="2190571"/>
              <a:ext cx="4644000" cy="480429"/>
            </a:xfrm>
            <a:prstGeom prst="round2DiagRect">
              <a:avLst>
                <a:gd name="adj1" fmla="val 0"/>
                <a:gd name="adj2" fmla="val 50000"/>
              </a:avLst>
            </a:prstGeom>
            <a:noFill/>
            <a:ln w="6350"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50000"/>
                    </a:schemeClr>
                  </a:gs>
                  <a:gs pos="100000">
                    <a:schemeClr val="tx1">
                      <a:lumMod val="75000"/>
                      <a:lumOff val="25000"/>
                      <a:alpha val="10497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>
                <a:defRPr/>
              </a:pPr>
              <a:endParaRPr lang="pt-BR" sz="2700" b="1">
                <a:solidFill>
                  <a:schemeClr val="tx1"/>
                </a:solidFill>
                <a:latin typeface="Montserrat ExtraLight"/>
              </a:endParaRPr>
            </a:p>
          </p:txBody>
        </p:sp>
        <p:sp>
          <p:nvSpPr>
            <p:cNvPr id="40" name="CaixaDeTexto 39">
              <a:extLst>
                <a:ext uri="{FF2B5EF4-FFF2-40B4-BE49-F238E27FC236}">
                  <a16:creationId xmlns:a16="http://schemas.microsoft.com/office/drawing/2014/main" id="{00E8DB50-47DB-2C81-D5E7-F1D072299BCA}"/>
                </a:ext>
              </a:extLst>
            </p:cNvPr>
            <p:cNvSpPr txBox="1"/>
            <p:nvPr/>
          </p:nvSpPr>
          <p:spPr>
            <a:xfrm>
              <a:off x="6686453" y="2255466"/>
              <a:ext cx="4570554" cy="351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920"/>
                </a:lnSpc>
              </a:pPr>
              <a:r>
                <a:rPr lang="en-US" sz="1800" b="1" dirty="0">
                  <a:latin typeface="Codec Pro"/>
                  <a:ea typeface="Codec Pro"/>
                </a:rPr>
                <a:t>2° </a:t>
              </a:r>
              <a:r>
                <a:rPr lang="en-US" b="1" dirty="0" err="1">
                  <a:latin typeface="Codec Pro"/>
                  <a:ea typeface="Codec Pro"/>
                </a:rPr>
                <a:t>Análise</a:t>
              </a:r>
              <a:r>
                <a:rPr lang="en-US" b="1" dirty="0">
                  <a:latin typeface="Codec Pro"/>
                  <a:ea typeface="Codec Pro"/>
                </a:rPr>
                <a:t> da </a:t>
              </a:r>
              <a:r>
                <a:rPr lang="en-US" b="1" dirty="0" err="1">
                  <a:latin typeface="Codec Pro"/>
                  <a:ea typeface="Codec Pro"/>
                </a:rPr>
                <a:t>Legislação</a:t>
              </a:r>
              <a:r>
                <a:rPr lang="en-US" b="1" dirty="0">
                  <a:latin typeface="Codec Pro"/>
                  <a:ea typeface="Codec Pro"/>
                </a:rPr>
                <a:t> &amp; Política </a:t>
              </a:r>
              <a:r>
                <a:rPr lang="en-US" b="1" dirty="0" err="1">
                  <a:latin typeface="Codec Pro"/>
                  <a:ea typeface="Codec Pro"/>
                </a:rPr>
                <a:t>Anual</a:t>
              </a:r>
              <a:r>
                <a:rPr lang="en-US" b="1" dirty="0">
                  <a:latin typeface="Codec Pro"/>
                  <a:ea typeface="Codec Pro"/>
                </a:rPr>
                <a:t> de </a:t>
              </a:r>
              <a:r>
                <a:rPr lang="en-US" b="1" dirty="0" err="1">
                  <a:latin typeface="Codec Pro"/>
                  <a:ea typeface="Codec Pro"/>
                </a:rPr>
                <a:t>Investimentos</a:t>
              </a:r>
              <a:endParaRPr lang="en-US" sz="1800" b="1" dirty="0">
                <a:latin typeface="Codec Pro"/>
              </a:endParaRPr>
            </a:p>
          </p:txBody>
        </p:sp>
      </p:grpSp>
      <p:grpSp>
        <p:nvGrpSpPr>
          <p:cNvPr id="41" name="txt3">
            <a:extLst>
              <a:ext uri="{FF2B5EF4-FFF2-40B4-BE49-F238E27FC236}">
                <a16:creationId xmlns:a16="http://schemas.microsoft.com/office/drawing/2014/main" id="{871F9A72-038B-2525-055F-B153AE55770F}"/>
              </a:ext>
            </a:extLst>
          </p:cNvPr>
          <p:cNvGrpSpPr/>
          <p:nvPr/>
        </p:nvGrpSpPr>
        <p:grpSpPr>
          <a:xfrm>
            <a:off x="9572167" y="4918485"/>
            <a:ext cx="6966000" cy="720644"/>
            <a:chOff x="6968628" y="2949723"/>
            <a:chExt cx="4644000" cy="480429"/>
          </a:xfrm>
        </p:grpSpPr>
        <p:sp>
          <p:nvSpPr>
            <p:cNvPr id="42" name="!!folha3">
              <a:extLst>
                <a:ext uri="{FF2B5EF4-FFF2-40B4-BE49-F238E27FC236}">
                  <a16:creationId xmlns:a16="http://schemas.microsoft.com/office/drawing/2014/main" id="{65FD1129-360C-AA2A-841C-F825C7C0A5F8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6968628" y="2949723"/>
              <a:ext cx="4644000" cy="480429"/>
            </a:xfrm>
            <a:prstGeom prst="round2DiagRect">
              <a:avLst>
                <a:gd name="adj1" fmla="val 0"/>
                <a:gd name="adj2" fmla="val 50000"/>
              </a:avLst>
            </a:prstGeom>
            <a:noFill/>
            <a:ln w="6350"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50000"/>
                    </a:schemeClr>
                  </a:gs>
                  <a:gs pos="100000">
                    <a:schemeClr val="tx1">
                      <a:lumMod val="75000"/>
                      <a:lumOff val="25000"/>
                      <a:alpha val="10497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>
                <a:defRPr/>
              </a:pPr>
              <a:endParaRPr lang="pt-BR" sz="2700" dirty="0">
                <a:solidFill>
                  <a:srgbClr val="FFFFFF"/>
                </a:solidFill>
                <a:latin typeface="Montserrat ExtraLight"/>
              </a:endParaRPr>
            </a:p>
          </p:txBody>
        </p:sp>
        <p:sp>
          <p:nvSpPr>
            <p:cNvPr id="43" name="CaixaDeTexto 42">
              <a:extLst>
                <a:ext uri="{FF2B5EF4-FFF2-40B4-BE49-F238E27FC236}">
                  <a16:creationId xmlns:a16="http://schemas.microsoft.com/office/drawing/2014/main" id="{ABEECBDE-CB11-47AD-DC6D-CEE57AB166C5}"/>
                </a:ext>
              </a:extLst>
            </p:cNvPr>
            <p:cNvSpPr txBox="1"/>
            <p:nvPr/>
          </p:nvSpPr>
          <p:spPr>
            <a:xfrm>
              <a:off x="7528099" y="2985293"/>
              <a:ext cx="4069678" cy="348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920"/>
                </a:lnSpc>
              </a:pPr>
              <a:r>
                <a:rPr lang="en-US" sz="1800" b="1" dirty="0">
                  <a:latin typeface="Codec Pro"/>
                  <a:ea typeface="Codec Pro"/>
                </a:rPr>
                <a:t>3° </a:t>
              </a:r>
              <a:r>
                <a:rPr lang="en-US" sz="1800" b="1" dirty="0" err="1">
                  <a:latin typeface="Codec Pro"/>
                </a:rPr>
                <a:t>Definição</a:t>
              </a:r>
              <a:r>
                <a:rPr lang="en-US" sz="1800" b="1" dirty="0">
                  <a:latin typeface="Codec Pro"/>
                </a:rPr>
                <a:t> da Taxa de </a:t>
              </a:r>
              <a:r>
                <a:rPr lang="en-US" sz="1800" b="1" dirty="0" err="1">
                  <a:latin typeface="Codec Pro"/>
                </a:rPr>
                <a:t>Juros</a:t>
              </a:r>
              <a:r>
                <a:rPr lang="en-US" sz="1800" b="1" dirty="0">
                  <a:latin typeface="Codec Pro"/>
                </a:rPr>
                <a:t> </a:t>
              </a:r>
            </a:p>
          </p:txBody>
        </p:sp>
      </p:grpSp>
      <p:grpSp>
        <p:nvGrpSpPr>
          <p:cNvPr id="44" name="txt4">
            <a:extLst>
              <a:ext uri="{FF2B5EF4-FFF2-40B4-BE49-F238E27FC236}">
                <a16:creationId xmlns:a16="http://schemas.microsoft.com/office/drawing/2014/main" id="{F9FCD643-00A8-BA24-1F60-EA2E2E29E69D}"/>
              </a:ext>
            </a:extLst>
          </p:cNvPr>
          <p:cNvGrpSpPr/>
          <p:nvPr/>
        </p:nvGrpSpPr>
        <p:grpSpPr>
          <a:xfrm>
            <a:off x="9726945" y="6103003"/>
            <a:ext cx="6811222" cy="720644"/>
            <a:chOff x="7222303" y="3708875"/>
            <a:chExt cx="4644000" cy="480429"/>
          </a:xfrm>
        </p:grpSpPr>
        <p:sp>
          <p:nvSpPr>
            <p:cNvPr id="45" name="!!folha3">
              <a:extLst>
                <a:ext uri="{FF2B5EF4-FFF2-40B4-BE49-F238E27FC236}">
                  <a16:creationId xmlns:a16="http://schemas.microsoft.com/office/drawing/2014/main" id="{AC03D81C-4C61-299E-BE37-F94A321CF7F9}"/>
                </a:ext>
              </a:extLst>
            </p:cNvPr>
            <p:cNvSpPr>
              <a:spLocks noChangeAspect="1"/>
            </p:cNvSpPr>
            <p:nvPr/>
          </p:nvSpPr>
          <p:spPr>
            <a:xfrm flipH="1" flipV="1">
              <a:off x="7222303" y="3708875"/>
              <a:ext cx="4644000" cy="480429"/>
            </a:xfrm>
            <a:prstGeom prst="round2DiagRect">
              <a:avLst>
                <a:gd name="adj1" fmla="val 20004"/>
                <a:gd name="adj2" fmla="val 25551"/>
              </a:avLst>
            </a:prstGeom>
            <a:noFill/>
            <a:ln w="6350"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50000"/>
                    </a:schemeClr>
                  </a:gs>
                  <a:gs pos="100000">
                    <a:schemeClr val="tx1">
                      <a:lumMod val="75000"/>
                      <a:lumOff val="25000"/>
                      <a:alpha val="10497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>
                <a:defRPr/>
              </a:pPr>
              <a:endParaRPr lang="pt-BR" sz="2700">
                <a:solidFill>
                  <a:srgbClr val="FFFFFF"/>
                </a:solidFill>
                <a:latin typeface="Montserrat ExtraLight"/>
              </a:endParaRPr>
            </a:p>
          </p:txBody>
        </p:sp>
        <p:sp>
          <p:nvSpPr>
            <p:cNvPr id="46" name="CaixaDeTexto 45">
              <a:extLst>
                <a:ext uri="{FF2B5EF4-FFF2-40B4-BE49-F238E27FC236}">
                  <a16:creationId xmlns:a16="http://schemas.microsoft.com/office/drawing/2014/main" id="{0B981E6A-DD74-E8C8-DDA3-1DBA4C7A4EBB}"/>
                </a:ext>
              </a:extLst>
            </p:cNvPr>
            <p:cNvSpPr txBox="1"/>
            <p:nvPr/>
          </p:nvSpPr>
          <p:spPr>
            <a:xfrm>
              <a:off x="7789973" y="3733706"/>
              <a:ext cx="4069678" cy="348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920"/>
                </a:lnSpc>
              </a:pPr>
              <a:r>
                <a:rPr lang="en-US" sz="1800" b="1" dirty="0">
                  <a:latin typeface="Codec Pro"/>
                  <a:ea typeface="Codec Pro"/>
                </a:rPr>
                <a:t>4° </a:t>
              </a:r>
              <a:r>
                <a:rPr lang="en-US" sz="1800" b="1" dirty="0" err="1">
                  <a:latin typeface="Codec Pro"/>
                  <a:ea typeface="Codec Pro"/>
                </a:rPr>
                <a:t>Definição</a:t>
              </a:r>
              <a:r>
                <a:rPr lang="en-US" sz="1800" b="1" dirty="0">
                  <a:latin typeface="Codec Pro"/>
                  <a:ea typeface="Codec Pro"/>
                </a:rPr>
                <a:t> das </a:t>
              </a:r>
              <a:r>
                <a:rPr lang="en-US" sz="1800" b="1" dirty="0" err="1">
                  <a:latin typeface="Codec Pro"/>
                  <a:ea typeface="Codec Pro"/>
                </a:rPr>
                <a:t>Elegibilidades</a:t>
              </a:r>
              <a:r>
                <a:rPr lang="en-US" sz="1800" b="1" dirty="0">
                  <a:latin typeface="Codec Pro"/>
                  <a:ea typeface="Codec Pro"/>
                </a:rPr>
                <a:t> </a:t>
              </a:r>
            </a:p>
          </p:txBody>
        </p:sp>
      </p:grpSp>
      <p:grpSp>
        <p:nvGrpSpPr>
          <p:cNvPr id="47" name="txt5">
            <a:extLst>
              <a:ext uri="{FF2B5EF4-FFF2-40B4-BE49-F238E27FC236}">
                <a16:creationId xmlns:a16="http://schemas.microsoft.com/office/drawing/2014/main" id="{B54ADC2E-F2C7-3AC4-F7FB-731BD60ED63B}"/>
              </a:ext>
            </a:extLst>
          </p:cNvPr>
          <p:cNvGrpSpPr/>
          <p:nvPr/>
        </p:nvGrpSpPr>
        <p:grpSpPr>
          <a:xfrm>
            <a:off x="9241387" y="7329022"/>
            <a:ext cx="6981386" cy="720644"/>
            <a:chOff x="7190814" y="4468027"/>
            <a:chExt cx="4654257" cy="480429"/>
          </a:xfrm>
        </p:grpSpPr>
        <p:sp>
          <p:nvSpPr>
            <p:cNvPr id="48" name="!!folha3">
              <a:extLst>
                <a:ext uri="{FF2B5EF4-FFF2-40B4-BE49-F238E27FC236}">
                  <a16:creationId xmlns:a16="http://schemas.microsoft.com/office/drawing/2014/main" id="{E9D3E0F4-4FBE-483B-312A-08D31F56623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190814" y="4468027"/>
              <a:ext cx="4644000" cy="480429"/>
            </a:xfrm>
            <a:prstGeom prst="round2DiagRect">
              <a:avLst>
                <a:gd name="adj1" fmla="val 0"/>
                <a:gd name="adj2" fmla="val 50000"/>
              </a:avLst>
            </a:prstGeom>
            <a:noFill/>
            <a:ln w="6350"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50000"/>
                    </a:schemeClr>
                  </a:gs>
                  <a:gs pos="100000">
                    <a:schemeClr val="tx1">
                      <a:lumMod val="75000"/>
                      <a:lumOff val="25000"/>
                      <a:alpha val="10497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>
                <a:defRPr/>
              </a:pPr>
              <a:endParaRPr lang="pt-BR" sz="2700">
                <a:solidFill>
                  <a:schemeClr val="tx1"/>
                </a:solidFill>
                <a:latin typeface="Montserrat ExtraLight"/>
              </a:endParaRPr>
            </a:p>
          </p:txBody>
        </p:sp>
        <p:sp>
          <p:nvSpPr>
            <p:cNvPr id="49" name="CaixaDeTexto 48">
              <a:extLst>
                <a:ext uri="{FF2B5EF4-FFF2-40B4-BE49-F238E27FC236}">
                  <a16:creationId xmlns:a16="http://schemas.microsoft.com/office/drawing/2014/main" id="{9368722E-11B4-DFCF-688A-E0367D12E14C}"/>
                </a:ext>
              </a:extLst>
            </p:cNvPr>
            <p:cNvSpPr txBox="1"/>
            <p:nvPr/>
          </p:nvSpPr>
          <p:spPr>
            <a:xfrm>
              <a:off x="7775393" y="4492752"/>
              <a:ext cx="4069678" cy="348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920"/>
                </a:lnSpc>
              </a:pPr>
              <a:r>
                <a:rPr lang="en-US" sz="1800" b="1" dirty="0">
                  <a:latin typeface="Codec Pro"/>
                  <a:ea typeface="Codec Pro"/>
                </a:rPr>
                <a:t>5° </a:t>
              </a:r>
              <a:r>
                <a:rPr lang="en-US" sz="1800" b="1" dirty="0" err="1">
                  <a:latin typeface="Codec Pro"/>
                  <a:ea typeface="Codec Pro"/>
                </a:rPr>
                <a:t>Regulamento</a:t>
              </a:r>
              <a:r>
                <a:rPr lang="en-US" sz="1800" b="1" dirty="0">
                  <a:latin typeface="Codec Pro"/>
                  <a:ea typeface="Codec Pro"/>
                </a:rPr>
                <a:t> de Crédito (Política de Crédito) </a:t>
              </a:r>
            </a:p>
          </p:txBody>
        </p:sp>
      </p:grpSp>
      <p:grpSp>
        <p:nvGrpSpPr>
          <p:cNvPr id="50" name="txt6">
            <a:extLst>
              <a:ext uri="{FF2B5EF4-FFF2-40B4-BE49-F238E27FC236}">
                <a16:creationId xmlns:a16="http://schemas.microsoft.com/office/drawing/2014/main" id="{3BC1DE59-DD43-B0AD-0580-3FFF7C254078}"/>
              </a:ext>
            </a:extLst>
          </p:cNvPr>
          <p:cNvGrpSpPr/>
          <p:nvPr/>
        </p:nvGrpSpPr>
        <p:grpSpPr>
          <a:xfrm>
            <a:off x="8323990" y="8669392"/>
            <a:ext cx="6966000" cy="720644"/>
            <a:chOff x="6986566" y="5227179"/>
            <a:chExt cx="4644000" cy="480429"/>
          </a:xfrm>
        </p:grpSpPr>
        <p:sp>
          <p:nvSpPr>
            <p:cNvPr id="51" name="!!folha3">
              <a:extLst>
                <a:ext uri="{FF2B5EF4-FFF2-40B4-BE49-F238E27FC236}">
                  <a16:creationId xmlns:a16="http://schemas.microsoft.com/office/drawing/2014/main" id="{E7D47228-0851-42FC-768D-FBADD015E316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6986566" y="5227179"/>
              <a:ext cx="4644000" cy="480429"/>
            </a:xfrm>
            <a:prstGeom prst="round2DiagRect">
              <a:avLst>
                <a:gd name="adj1" fmla="val 0"/>
                <a:gd name="adj2" fmla="val 50000"/>
              </a:avLst>
            </a:prstGeom>
            <a:noFill/>
            <a:ln w="6350"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50000"/>
                    </a:schemeClr>
                  </a:gs>
                  <a:gs pos="100000">
                    <a:schemeClr val="tx1">
                      <a:lumMod val="75000"/>
                      <a:lumOff val="25000"/>
                      <a:alpha val="10497"/>
                    </a:schemeClr>
                  </a:gs>
                </a:gsLst>
                <a:lin ang="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371600">
                <a:defRPr/>
              </a:pPr>
              <a:endParaRPr lang="pt-BR" sz="2700">
                <a:solidFill>
                  <a:srgbClr val="FFFFFF"/>
                </a:solidFill>
                <a:latin typeface="Montserrat ExtraLight"/>
              </a:endParaRPr>
            </a:p>
          </p:txBody>
        </p:sp>
        <p:sp>
          <p:nvSpPr>
            <p:cNvPr id="52" name="CaixaDeTexto 51">
              <a:extLst>
                <a:ext uri="{FF2B5EF4-FFF2-40B4-BE49-F238E27FC236}">
                  <a16:creationId xmlns:a16="http://schemas.microsoft.com/office/drawing/2014/main" id="{B8BCA878-CDA3-E655-6360-2DDF5F9D2202}"/>
                </a:ext>
              </a:extLst>
            </p:cNvPr>
            <p:cNvSpPr txBox="1"/>
            <p:nvPr/>
          </p:nvSpPr>
          <p:spPr>
            <a:xfrm>
              <a:off x="7558794" y="5262431"/>
              <a:ext cx="4069678" cy="348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920"/>
                </a:lnSpc>
              </a:pPr>
              <a:r>
                <a:rPr lang="en-US" sz="1800" b="1" dirty="0">
                  <a:latin typeface="Codec Pro"/>
                  <a:ea typeface="Codec Pro"/>
                </a:rPr>
                <a:t>6° </a:t>
              </a:r>
              <a:r>
                <a:rPr lang="en-US" sz="1800" b="1" dirty="0" err="1">
                  <a:latin typeface="Codec Pro"/>
                  <a:ea typeface="Codec Pro"/>
                </a:rPr>
                <a:t>Implantação</a:t>
              </a:r>
              <a:r>
                <a:rPr lang="en-US" sz="1800" b="1" dirty="0">
                  <a:latin typeface="Codec Pro"/>
                  <a:ea typeface="Codec Pro"/>
                </a:rPr>
                <a:t> do Sistema</a:t>
              </a:r>
            </a:p>
          </p:txBody>
        </p:sp>
      </p:grpSp>
      <p:sp>
        <p:nvSpPr>
          <p:cNvPr id="53" name="!!folha3">
            <a:extLst>
              <a:ext uri="{FF2B5EF4-FFF2-40B4-BE49-F238E27FC236}">
                <a16:creationId xmlns:a16="http://schemas.microsoft.com/office/drawing/2014/main" id="{95DDF4CC-B08C-B97D-AE6F-0D0942F87F2A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7591698" y="2476500"/>
            <a:ext cx="866502" cy="72208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2060"/>
          </a:solidFill>
          <a:ln>
            <a:noFill/>
          </a:ln>
          <a:effectLst>
            <a:outerShdw blurRad="190500" dist="762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endParaRPr lang="pt-BR" sz="2700" dirty="0">
              <a:solidFill>
                <a:srgbClr val="0070C0"/>
              </a:solidFill>
              <a:highlight>
                <a:srgbClr val="000080"/>
              </a:highlight>
              <a:latin typeface="Montserrat ExtraLight"/>
            </a:endParaRPr>
          </a:p>
        </p:txBody>
      </p:sp>
      <p:sp>
        <p:nvSpPr>
          <p:cNvPr id="54" name="!!folha3">
            <a:extLst>
              <a:ext uri="{FF2B5EF4-FFF2-40B4-BE49-F238E27FC236}">
                <a16:creationId xmlns:a16="http://schemas.microsoft.com/office/drawing/2014/main" id="{1E2419EA-E6D7-4474-70AD-75A4DA2E87E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8277498" y="3659415"/>
            <a:ext cx="866502" cy="72208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2060"/>
          </a:solidFill>
          <a:ln>
            <a:noFill/>
          </a:ln>
          <a:effectLst>
            <a:outerShdw blurRad="190500" dist="762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endParaRPr lang="pt-BR" sz="2700">
              <a:solidFill>
                <a:srgbClr val="FFFFFF"/>
              </a:solidFill>
              <a:latin typeface="Montserrat ExtraLight"/>
            </a:endParaRPr>
          </a:p>
        </p:txBody>
      </p:sp>
      <p:sp>
        <p:nvSpPr>
          <p:cNvPr id="55" name="!!folha3">
            <a:extLst>
              <a:ext uri="{FF2B5EF4-FFF2-40B4-BE49-F238E27FC236}">
                <a16:creationId xmlns:a16="http://schemas.microsoft.com/office/drawing/2014/main" id="{A18FBB84-D91E-D9AA-6A0C-9544915DCF88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8534400" y="4914900"/>
            <a:ext cx="866502" cy="72208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2060"/>
          </a:solidFill>
          <a:ln>
            <a:noFill/>
          </a:ln>
          <a:effectLst>
            <a:outerShdw blurRad="190500" dist="762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endParaRPr lang="pt-BR" sz="2700" dirty="0">
              <a:solidFill>
                <a:srgbClr val="FFFFFF"/>
              </a:solidFill>
              <a:latin typeface="Montserrat ExtraLight"/>
            </a:endParaRPr>
          </a:p>
        </p:txBody>
      </p:sp>
      <p:sp>
        <p:nvSpPr>
          <p:cNvPr id="56" name="!!folha3">
            <a:extLst>
              <a:ext uri="{FF2B5EF4-FFF2-40B4-BE49-F238E27FC236}">
                <a16:creationId xmlns:a16="http://schemas.microsoft.com/office/drawing/2014/main" id="{747B0E86-B09E-094D-5E44-BEE42E834DAF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8705665" y="6173568"/>
            <a:ext cx="866502" cy="646331"/>
          </a:xfrm>
          <a:prstGeom prst="round2DiagRect">
            <a:avLst>
              <a:gd name="adj1" fmla="val 20362"/>
              <a:gd name="adj2" fmla="val 18860"/>
            </a:avLst>
          </a:prstGeom>
          <a:solidFill>
            <a:srgbClr val="002060"/>
          </a:solidFill>
          <a:ln>
            <a:noFill/>
          </a:ln>
          <a:effectLst>
            <a:outerShdw blurRad="190500" dist="762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endParaRPr lang="pt-BR" sz="2700">
              <a:solidFill>
                <a:srgbClr val="FFFFFF"/>
              </a:solidFill>
              <a:latin typeface="Montserrat ExtraLight"/>
            </a:endParaRPr>
          </a:p>
        </p:txBody>
      </p:sp>
      <p:sp>
        <p:nvSpPr>
          <p:cNvPr id="57" name="!!folha3">
            <a:extLst>
              <a:ext uri="{FF2B5EF4-FFF2-40B4-BE49-F238E27FC236}">
                <a16:creationId xmlns:a16="http://schemas.microsoft.com/office/drawing/2014/main" id="{19F39EFA-915C-DBE2-9424-6280702038F9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8201298" y="7393214"/>
            <a:ext cx="866502" cy="722085"/>
          </a:xfrm>
          <a:prstGeom prst="round2DiagRect">
            <a:avLst>
              <a:gd name="adj1" fmla="val 0"/>
              <a:gd name="adj2" fmla="val 50000"/>
            </a:avLst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190500" dist="762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endParaRPr lang="pt-BR" sz="2700" dirty="0">
              <a:solidFill>
                <a:srgbClr val="FFFFFF"/>
              </a:solidFill>
              <a:latin typeface="Montserrat ExtraLight"/>
            </a:endParaRPr>
          </a:p>
        </p:txBody>
      </p:sp>
      <p:sp>
        <p:nvSpPr>
          <p:cNvPr id="58" name="!!folha3">
            <a:extLst>
              <a:ext uri="{FF2B5EF4-FFF2-40B4-BE49-F238E27FC236}">
                <a16:creationId xmlns:a16="http://schemas.microsoft.com/office/drawing/2014/main" id="{5DA852CD-C818-5EF9-E38E-C906F3D9FF11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7363098" y="8622420"/>
            <a:ext cx="866502" cy="722085"/>
          </a:xfrm>
          <a:prstGeom prst="round2DiagRect">
            <a:avLst>
              <a:gd name="adj1" fmla="val 0"/>
              <a:gd name="adj2" fmla="val 50000"/>
            </a:avLst>
          </a:prstGeom>
          <a:solidFill>
            <a:srgbClr val="002060"/>
          </a:solidFill>
          <a:ln>
            <a:solidFill>
              <a:srgbClr val="002060"/>
            </a:solidFill>
          </a:ln>
          <a:effectLst>
            <a:outerShdw blurRad="190500" dist="76200" dir="270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00">
              <a:defRPr/>
            </a:pPr>
            <a:endParaRPr lang="pt-BR" sz="2700" dirty="0">
              <a:solidFill>
                <a:srgbClr val="FFFFFF"/>
              </a:solidFill>
              <a:latin typeface="Montserrat ExtraLight"/>
            </a:endParaRPr>
          </a:p>
        </p:txBody>
      </p:sp>
      <p:pic>
        <p:nvPicPr>
          <p:cNvPr id="60" name="Gráfico 59" descr="Marca de seleção com preenchimento sólido">
            <a:extLst>
              <a:ext uri="{FF2B5EF4-FFF2-40B4-BE49-F238E27FC236}">
                <a16:creationId xmlns:a16="http://schemas.microsoft.com/office/drawing/2014/main" id="{7472280F-8C36-B6A4-6D28-F0445231B7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324810" y="2485460"/>
            <a:ext cx="646332" cy="646332"/>
          </a:xfrm>
          <a:prstGeom prst="rect">
            <a:avLst/>
          </a:prstGeom>
        </p:spPr>
      </p:pic>
      <p:grpSp>
        <p:nvGrpSpPr>
          <p:cNvPr id="3" name="Group 12">
            <a:extLst>
              <a:ext uri="{FF2B5EF4-FFF2-40B4-BE49-F238E27FC236}">
                <a16:creationId xmlns:a16="http://schemas.microsoft.com/office/drawing/2014/main" id="{9E87BF96-1FA5-97A1-B241-14785310855C}"/>
              </a:ext>
            </a:extLst>
          </p:cNvPr>
          <p:cNvGrpSpPr/>
          <p:nvPr/>
        </p:nvGrpSpPr>
        <p:grpSpPr>
          <a:xfrm>
            <a:off x="15384380" y="7769051"/>
            <a:ext cx="2880196" cy="2175049"/>
            <a:chOff x="0" y="0"/>
            <a:chExt cx="4558876" cy="3516507"/>
          </a:xfrm>
        </p:grpSpPr>
        <p:sp>
          <p:nvSpPr>
            <p:cNvPr id="4" name="TextBox 13">
              <a:extLst>
                <a:ext uri="{FF2B5EF4-FFF2-40B4-BE49-F238E27FC236}">
                  <a16:creationId xmlns:a16="http://schemas.microsoft.com/office/drawing/2014/main" id="{4A81CF3C-BF23-5F36-C4A3-6821C0906D88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6CD6D44B-509C-413F-2AF3-92371DA9B6D4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737F5B50-33EF-E362-08F1-899882105094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2ADA01E7-2CAA-178F-C8E1-ABA40A60A101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17">
              <a:extLst>
                <a:ext uri="{FF2B5EF4-FFF2-40B4-BE49-F238E27FC236}">
                  <a16:creationId xmlns:a16="http://schemas.microsoft.com/office/drawing/2014/main" id="{1B8D26FC-9840-85CB-50AC-A379C7B5A278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3751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4401F72-0719-2671-3411-B0D9F8967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ABD13E6-1139-CB31-FA7C-5D388DFA8BF3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6629" b="-16629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EDE47BC9-3ADD-8D96-039B-5C71AA4B913F}"/>
              </a:ext>
            </a:extLst>
          </p:cNvPr>
          <p:cNvSpPr txBox="1"/>
          <p:nvPr/>
        </p:nvSpPr>
        <p:spPr>
          <a:xfrm>
            <a:off x="11909095" y="7048500"/>
            <a:ext cx="5616905" cy="2863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788"/>
              </a:lnSpc>
            </a:pPr>
            <a:r>
              <a:rPr lang="en-US" sz="2116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Carlos Raimundo Esteves</a:t>
            </a:r>
          </a:p>
          <a:p>
            <a:pPr algn="r">
              <a:lnSpc>
                <a:spcPts val="3788"/>
              </a:lnSpc>
            </a:pPr>
            <a:r>
              <a:rPr lang="en-US" sz="2116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(65) 99972-6301</a:t>
            </a:r>
          </a:p>
          <a:p>
            <a:pPr algn="r">
              <a:lnSpc>
                <a:spcPts val="3788"/>
              </a:lnSpc>
            </a:pPr>
            <a:r>
              <a:rPr lang="en-US" sz="2116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carlos.esteves@agendaassessoria.com.br</a:t>
            </a:r>
          </a:p>
          <a:p>
            <a:pPr algn="r">
              <a:lnSpc>
                <a:spcPts val="3788"/>
              </a:lnSpc>
            </a:pPr>
            <a:r>
              <a:rPr lang="en-US" sz="2116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www.agendaassessoria.com.br</a:t>
            </a:r>
          </a:p>
          <a:p>
            <a:pPr marL="0" lvl="0" indent="0" algn="r">
              <a:lnSpc>
                <a:spcPts val="3788"/>
              </a:lnSpc>
            </a:pPr>
            <a:r>
              <a:rPr lang="en-US" sz="2116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Rua Barão de Melgaço, 3.988 - Centro Norte Cuiabá/MT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F0458E99-6190-4E0E-00FC-E6879CCA8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87600" y="7658100"/>
            <a:ext cx="381000" cy="304800"/>
          </a:xfrm>
          <a:prstGeom prst="rect">
            <a:avLst/>
          </a:prstGeom>
        </p:spPr>
      </p:pic>
      <p:sp>
        <p:nvSpPr>
          <p:cNvPr id="14" name="TextBox 3">
            <a:extLst>
              <a:ext uri="{FF2B5EF4-FFF2-40B4-BE49-F238E27FC236}">
                <a16:creationId xmlns:a16="http://schemas.microsoft.com/office/drawing/2014/main" id="{5D8E54A9-520A-74D0-DC48-18BDE080BAE1}"/>
              </a:ext>
            </a:extLst>
          </p:cNvPr>
          <p:cNvSpPr txBox="1"/>
          <p:nvPr/>
        </p:nvSpPr>
        <p:spPr>
          <a:xfrm>
            <a:off x="1425869" y="3467100"/>
            <a:ext cx="15436262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1371600">
              <a:defRPr/>
            </a:pPr>
            <a:r>
              <a:rPr lang="pt-BR" sz="3600" b="1" cap="all" dirty="0">
                <a:solidFill>
                  <a:srgbClr val="FFFFFF"/>
                </a:solidFill>
              </a:rPr>
              <a:t>Seguimos juntos no compromisso com a boa governança, a segurança atuarial e o bem-estar do servidor público.</a:t>
            </a:r>
          </a:p>
          <a:p>
            <a:pPr algn="ctr" defTabSz="1371600">
              <a:defRPr/>
            </a:pPr>
            <a:endParaRPr lang="pt-BR" sz="3600" b="1" cap="all" dirty="0">
              <a:solidFill>
                <a:srgbClr val="FFFFFF"/>
              </a:solidFill>
            </a:endParaRPr>
          </a:p>
          <a:p>
            <a:pPr algn="ctr" defTabSz="1371600">
              <a:defRPr/>
            </a:pPr>
            <a:r>
              <a:rPr lang="pt-BR" sz="3600" b="1" cap="all" dirty="0">
                <a:solidFill>
                  <a:srgbClr val="FFFFFF"/>
                </a:solidFill>
              </a:rPr>
              <a:t>Muito obrigado e até breve !!</a:t>
            </a:r>
            <a:endParaRPr lang="pt-BR" sz="3600" cap="all" dirty="0">
              <a:solidFill>
                <a:srgbClr val="FFFFFF"/>
              </a:solidFill>
            </a:endParaRPr>
          </a:p>
        </p:txBody>
      </p:sp>
      <p:grpSp>
        <p:nvGrpSpPr>
          <p:cNvPr id="15" name="Group 5">
            <a:extLst>
              <a:ext uri="{FF2B5EF4-FFF2-40B4-BE49-F238E27FC236}">
                <a16:creationId xmlns:a16="http://schemas.microsoft.com/office/drawing/2014/main" id="{D7B28A6F-EB06-BACD-81A9-C09DFE8F0557}"/>
              </a:ext>
            </a:extLst>
          </p:cNvPr>
          <p:cNvGrpSpPr/>
          <p:nvPr/>
        </p:nvGrpSpPr>
        <p:grpSpPr>
          <a:xfrm>
            <a:off x="17678400" y="7200900"/>
            <a:ext cx="228601" cy="2635261"/>
            <a:chOff x="0" y="0"/>
            <a:chExt cx="61548" cy="583425"/>
          </a:xfrm>
        </p:grpSpPr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0D328644-621E-A7AF-4323-1C0FC086F100}"/>
                </a:ext>
              </a:extLst>
            </p:cNvPr>
            <p:cNvSpPr/>
            <p:nvPr/>
          </p:nvSpPr>
          <p:spPr>
            <a:xfrm>
              <a:off x="0" y="0"/>
              <a:ext cx="61548" cy="583425"/>
            </a:xfrm>
            <a:custGeom>
              <a:avLst/>
              <a:gdLst/>
              <a:ahLst/>
              <a:cxnLst/>
              <a:rect l="l" t="t" r="r" b="b"/>
              <a:pathLst>
                <a:path w="61548" h="583425">
                  <a:moveTo>
                    <a:pt x="0" y="0"/>
                  </a:moveTo>
                  <a:lnTo>
                    <a:pt x="61548" y="0"/>
                  </a:lnTo>
                  <a:lnTo>
                    <a:pt x="61548" y="583425"/>
                  </a:lnTo>
                  <a:lnTo>
                    <a:pt x="0" y="58342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7">
              <a:extLst>
                <a:ext uri="{FF2B5EF4-FFF2-40B4-BE49-F238E27FC236}">
                  <a16:creationId xmlns:a16="http://schemas.microsoft.com/office/drawing/2014/main" id="{CC454327-AAFF-B80D-9B35-0B8A066B70D6}"/>
                </a:ext>
              </a:extLst>
            </p:cNvPr>
            <p:cNvSpPr txBox="1"/>
            <p:nvPr/>
          </p:nvSpPr>
          <p:spPr>
            <a:xfrm>
              <a:off x="0" y="-57150"/>
              <a:ext cx="61548" cy="640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pic>
        <p:nvPicPr>
          <p:cNvPr id="18" name="Espaço Reservado para Conteúdo 20">
            <a:extLst>
              <a:ext uri="{FF2B5EF4-FFF2-40B4-BE49-F238E27FC236}">
                <a16:creationId xmlns:a16="http://schemas.microsoft.com/office/drawing/2014/main" id="{09E90BD7-B49B-D672-3CF7-8D3E5F288C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06800" y="76200"/>
            <a:ext cx="1907396" cy="1866900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9EEC416C-73E3-4ACE-AFD1-B99247C090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75628" y="2019300"/>
            <a:ext cx="2638568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247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04601-286B-203F-2AD0-EEEC03EEEB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tângulo: Cantos Arredondados 42">
            <a:extLst>
              <a:ext uri="{FF2B5EF4-FFF2-40B4-BE49-F238E27FC236}">
                <a16:creationId xmlns:a16="http://schemas.microsoft.com/office/drawing/2014/main" id="{9AC6A4F7-34EF-656F-00E1-5237EA01F766}"/>
              </a:ext>
            </a:extLst>
          </p:cNvPr>
          <p:cNvSpPr/>
          <p:nvPr/>
        </p:nvSpPr>
        <p:spPr>
          <a:xfrm rot="5400000">
            <a:off x="8134349" y="-8134351"/>
            <a:ext cx="2019302" cy="1828800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620B9EB8-D5DB-424E-6907-4FB89DE457F9}"/>
              </a:ext>
            </a:extLst>
          </p:cNvPr>
          <p:cNvSpPr/>
          <p:nvPr/>
        </p:nvSpPr>
        <p:spPr>
          <a:xfrm rot="8026096">
            <a:off x="1372535" y="2442482"/>
            <a:ext cx="990793" cy="1058637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CFF6EEA-17FE-9B47-8C78-A6BC4602B9A1}"/>
              </a:ext>
            </a:extLst>
          </p:cNvPr>
          <p:cNvSpPr txBox="1"/>
          <p:nvPr/>
        </p:nvSpPr>
        <p:spPr>
          <a:xfrm>
            <a:off x="5640186" y="482885"/>
            <a:ext cx="66939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PRINCIPAIS CRITÉRIOS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483991C0-3B55-8774-98C3-356E318017AF}"/>
              </a:ext>
            </a:extLst>
          </p:cNvPr>
          <p:cNvSpPr txBox="1"/>
          <p:nvPr/>
        </p:nvSpPr>
        <p:spPr>
          <a:xfrm>
            <a:off x="2874897" y="2705100"/>
            <a:ext cx="106125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CAPAG A: Servidores Efetivos, Aposentados e Pensionistas 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CAPAG  </a:t>
            </a:r>
            <a:r>
              <a:rPr lang="pt-BR" sz="2000" dirty="0" err="1"/>
              <a:t>B</a:t>
            </a:r>
            <a:r>
              <a:rPr lang="pt-BR" sz="2000" dirty="0"/>
              <a:t>, C, </a:t>
            </a:r>
            <a:r>
              <a:rPr lang="pt-BR" sz="2000" dirty="0" err="1"/>
              <a:t>D</a:t>
            </a:r>
            <a:r>
              <a:rPr lang="pt-BR" sz="2000" dirty="0"/>
              <a:t>: Aposentados e Pensionistas (Segregação de Massas: Fundo em Capitalização) </a:t>
            </a: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7D8DC6BC-48A0-269E-6C5D-879DF7C834F2}"/>
              </a:ext>
            </a:extLst>
          </p:cNvPr>
          <p:cNvSpPr txBox="1"/>
          <p:nvPr/>
        </p:nvSpPr>
        <p:spPr>
          <a:xfrm>
            <a:off x="2895600" y="2273469"/>
            <a:ext cx="3545502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defRPr/>
            </a:pPr>
            <a:r>
              <a:rPr lang="pt-BR" sz="2700" b="1" dirty="0">
                <a:solidFill>
                  <a:srgbClr val="0070C0"/>
                </a:solidFill>
              </a:rPr>
              <a:t>ROL DE TOMADORES</a:t>
            </a:r>
          </a:p>
        </p:txBody>
      </p:sp>
      <p:cxnSp>
        <p:nvCxnSpPr>
          <p:cNvPr id="61" name="Conector Reto 60">
            <a:extLst>
              <a:ext uri="{FF2B5EF4-FFF2-40B4-BE49-F238E27FC236}">
                <a16:creationId xmlns:a16="http://schemas.microsoft.com/office/drawing/2014/main" id="{41E5C26E-70FE-51D6-52DC-F2C97B490238}"/>
              </a:ext>
            </a:extLst>
          </p:cNvPr>
          <p:cNvCxnSpPr>
            <a:cxnSpLocks/>
          </p:cNvCxnSpPr>
          <p:nvPr/>
        </p:nvCxnSpPr>
        <p:spPr>
          <a:xfrm>
            <a:off x="2971800" y="3771900"/>
            <a:ext cx="10536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9DD2709D-45B3-0AFF-9617-00525422D6B9}"/>
              </a:ext>
            </a:extLst>
          </p:cNvPr>
          <p:cNvSpPr txBox="1"/>
          <p:nvPr/>
        </p:nvSpPr>
        <p:spPr>
          <a:xfrm>
            <a:off x="2874897" y="4588014"/>
            <a:ext cx="969810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Sem Pró-gestão: 5%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Com Pró-gestão: 10%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46D43EBD-6E54-2089-FF50-B408C7217F45}"/>
              </a:ext>
            </a:extLst>
          </p:cNvPr>
          <p:cNvSpPr txBox="1"/>
          <p:nvPr/>
        </p:nvSpPr>
        <p:spPr>
          <a:xfrm>
            <a:off x="2895600" y="8005108"/>
            <a:ext cx="1061250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Montante disponível para empréstimo;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Valor das prestações;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Prazo máximo de empréstimo;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Critérios de elegibilidade;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Demais condições de acesso dos tomadores ao crédito considerando a taxa de inadimplência e rentabilidade obtidas para o segmento nos exercícios anteriores. </a:t>
            </a:r>
          </a:p>
        </p:txBody>
      </p:sp>
      <p:sp>
        <p:nvSpPr>
          <p:cNvPr id="3" name="Retângulo: Cantos Arredondados 43">
            <a:extLst>
              <a:ext uri="{FF2B5EF4-FFF2-40B4-BE49-F238E27FC236}">
                <a16:creationId xmlns:a16="http://schemas.microsoft.com/office/drawing/2014/main" id="{DB3F6D0A-F840-EE7C-B883-CBB13DB101C6}"/>
              </a:ext>
            </a:extLst>
          </p:cNvPr>
          <p:cNvSpPr/>
          <p:nvPr/>
        </p:nvSpPr>
        <p:spPr>
          <a:xfrm rot="8026096">
            <a:off x="1372535" y="4195081"/>
            <a:ext cx="990793" cy="1058637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: Cantos Arredondados 43">
            <a:extLst>
              <a:ext uri="{FF2B5EF4-FFF2-40B4-BE49-F238E27FC236}">
                <a16:creationId xmlns:a16="http://schemas.microsoft.com/office/drawing/2014/main" id="{F4DF1C29-FA8E-8012-90B4-3B8E212E6F11}"/>
              </a:ext>
            </a:extLst>
          </p:cNvPr>
          <p:cNvSpPr/>
          <p:nvPr/>
        </p:nvSpPr>
        <p:spPr>
          <a:xfrm rot="8026096">
            <a:off x="1448735" y="6023881"/>
            <a:ext cx="990793" cy="1058637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: Cantos Arredondados 43">
            <a:extLst>
              <a:ext uri="{FF2B5EF4-FFF2-40B4-BE49-F238E27FC236}">
                <a16:creationId xmlns:a16="http://schemas.microsoft.com/office/drawing/2014/main" id="{41A6C7A0-D684-5A2F-EFEA-FDF3E3AE2F74}"/>
              </a:ext>
            </a:extLst>
          </p:cNvPr>
          <p:cNvSpPr/>
          <p:nvPr/>
        </p:nvSpPr>
        <p:spPr>
          <a:xfrm rot="8026096">
            <a:off x="1522872" y="8005081"/>
            <a:ext cx="990793" cy="1058637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30023DE8-C139-7943-70FA-6510FFC3EF27}"/>
              </a:ext>
            </a:extLst>
          </p:cNvPr>
          <p:cNvCxnSpPr>
            <a:cxnSpLocks/>
          </p:cNvCxnSpPr>
          <p:nvPr/>
        </p:nvCxnSpPr>
        <p:spPr>
          <a:xfrm>
            <a:off x="2971800" y="5448300"/>
            <a:ext cx="10536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FFA5C9DC-E2E6-0717-599D-AE3883ACA12E}"/>
              </a:ext>
            </a:extLst>
          </p:cNvPr>
          <p:cNvCxnSpPr>
            <a:cxnSpLocks/>
          </p:cNvCxnSpPr>
          <p:nvPr/>
        </p:nvCxnSpPr>
        <p:spPr>
          <a:xfrm>
            <a:off x="3048000" y="7353300"/>
            <a:ext cx="10439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1F9E8B6-273E-0894-E603-2A8BF19FC8C1}"/>
              </a:ext>
            </a:extLst>
          </p:cNvPr>
          <p:cNvSpPr txBox="1"/>
          <p:nvPr/>
        </p:nvSpPr>
        <p:spPr>
          <a:xfrm>
            <a:off x="2895600" y="3949869"/>
            <a:ext cx="46482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defRPr/>
            </a:pPr>
            <a:r>
              <a:rPr lang="pt-BR" sz="2700" b="1" dirty="0">
                <a:solidFill>
                  <a:srgbClr val="0070C0"/>
                </a:solidFill>
              </a:rPr>
              <a:t>LIMITE DE APLICAÇÃO - PL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E7A2E2D-D585-E0F5-70AC-6AA8D22A6037}"/>
              </a:ext>
            </a:extLst>
          </p:cNvPr>
          <p:cNvSpPr txBox="1"/>
          <p:nvPr/>
        </p:nvSpPr>
        <p:spPr>
          <a:xfrm>
            <a:off x="2895600" y="5600700"/>
            <a:ext cx="44958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defRPr/>
            </a:pPr>
            <a:r>
              <a:rPr lang="pt-BR" sz="2700" b="1" dirty="0">
                <a:solidFill>
                  <a:srgbClr val="0070C0"/>
                </a:solidFill>
              </a:rPr>
              <a:t>CONTROLE DOS RISCOS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90CB9A8-F366-2EFB-39E9-0B05B1DC0A56}"/>
              </a:ext>
            </a:extLst>
          </p:cNvPr>
          <p:cNvSpPr txBox="1"/>
          <p:nvPr/>
        </p:nvSpPr>
        <p:spPr>
          <a:xfrm>
            <a:off x="2971800" y="7531269"/>
            <a:ext cx="66294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371600">
              <a:defRPr/>
            </a:pPr>
            <a:r>
              <a:rPr lang="pt-BR" sz="2700" b="1" dirty="0">
                <a:solidFill>
                  <a:srgbClr val="0070C0"/>
                </a:solidFill>
              </a:rPr>
              <a:t>POLÍTICA ANUAL DE INVESTIMENTOS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2709CFE4-686F-375A-879A-653850C61E10}"/>
              </a:ext>
            </a:extLst>
          </p:cNvPr>
          <p:cNvSpPr txBox="1"/>
          <p:nvPr/>
        </p:nvSpPr>
        <p:spPr>
          <a:xfrm>
            <a:off x="2895600" y="6210300"/>
            <a:ext cx="105918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Constituir fundos garantidores e/ou de oscilação de riscos;</a:t>
            </a:r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r>
              <a:rPr lang="pt-BR" sz="2000" dirty="0"/>
              <a:t>Contratar seguros autorizados pela Superintendência de Seguros Privados – Susep</a:t>
            </a:r>
            <a:endParaRPr lang="en-US" sz="2000" dirty="0"/>
          </a:p>
          <a:p>
            <a:pPr marL="285750" indent="-285750" defTabSz="1371600">
              <a:buFont typeface="Arial" panose="020B0604020202020204" pitchFamily="34" charset="0"/>
              <a:buChar char="•"/>
              <a:defRPr/>
            </a:pPr>
            <a:endParaRPr lang="pt-BR" sz="2000" dirty="0"/>
          </a:p>
        </p:txBody>
      </p:sp>
      <p:grpSp>
        <p:nvGrpSpPr>
          <p:cNvPr id="16" name="Group 12">
            <a:extLst>
              <a:ext uri="{FF2B5EF4-FFF2-40B4-BE49-F238E27FC236}">
                <a16:creationId xmlns:a16="http://schemas.microsoft.com/office/drawing/2014/main" id="{E1F85224-6A2A-9329-A193-CE2EE18F5910}"/>
              </a:ext>
            </a:extLst>
          </p:cNvPr>
          <p:cNvGrpSpPr/>
          <p:nvPr/>
        </p:nvGrpSpPr>
        <p:grpSpPr>
          <a:xfrm>
            <a:off x="14935200" y="7603075"/>
            <a:ext cx="3100776" cy="2341025"/>
            <a:chOff x="0" y="0"/>
            <a:chExt cx="4558876" cy="3516507"/>
          </a:xfrm>
        </p:grpSpPr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id="{78EEC766-0AE6-8322-3AA7-F41E84CF2273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E88C66D0-8426-69B7-35CD-3A3CB3ED01A9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85B47605-1156-924A-F6E0-CE381C26CFEF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9FBFF1D9-4B0B-03D2-8870-3C2FEB3AB507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TextBox 17">
              <a:extLst>
                <a:ext uri="{FF2B5EF4-FFF2-40B4-BE49-F238E27FC236}">
                  <a16:creationId xmlns:a16="http://schemas.microsoft.com/office/drawing/2014/main" id="{2B693015-42CB-37E1-EC6E-56AF29C784BB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545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7" grpId="0"/>
      <p:bldP spid="51" grpId="0"/>
      <p:bldP spid="29" grpId="0"/>
      <p:bldP spid="35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583001-5521-C21E-4276-C58FDEA23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: Cantos Arredondados 24">
            <a:extLst>
              <a:ext uri="{FF2B5EF4-FFF2-40B4-BE49-F238E27FC236}">
                <a16:creationId xmlns:a16="http://schemas.microsoft.com/office/drawing/2014/main" id="{15075503-2C6D-C430-AEC0-38AFFB5B288C}"/>
              </a:ext>
            </a:extLst>
          </p:cNvPr>
          <p:cNvSpPr/>
          <p:nvPr/>
        </p:nvSpPr>
        <p:spPr>
          <a:xfrm rot="5400000">
            <a:off x="8030314" y="-8068415"/>
            <a:ext cx="2227371" cy="1828800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B974266B-D3A7-E072-9A10-E246716F5EF9}"/>
              </a:ext>
            </a:extLst>
          </p:cNvPr>
          <p:cNvSpPr/>
          <p:nvPr/>
        </p:nvSpPr>
        <p:spPr>
          <a:xfrm rot="8026096">
            <a:off x="270481" y="2760151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66D3FB4-8477-0181-AE9F-79A5934A5055}"/>
              </a:ext>
            </a:extLst>
          </p:cNvPr>
          <p:cNvSpPr txBox="1"/>
          <p:nvPr/>
        </p:nvSpPr>
        <p:spPr>
          <a:xfrm>
            <a:off x="4840642" y="449195"/>
            <a:ext cx="85131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CRITÉRIOS DE ELEGIBILIDADE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EBC658BF-6160-AA83-813F-B77031D0F99E}"/>
              </a:ext>
            </a:extLst>
          </p:cNvPr>
          <p:cNvSpPr txBox="1"/>
          <p:nvPr/>
        </p:nvSpPr>
        <p:spPr>
          <a:xfrm>
            <a:off x="656809" y="5243628"/>
            <a:ext cx="9653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00B0F0"/>
                </a:solidFill>
                <a:cs typeface="Poppins Light" pitchFamily="2" charset="77"/>
              </a:rPr>
              <a:t>96</a:t>
            </a:r>
            <a:r>
              <a:rPr lang="pt-BR" sz="2700" b="1" dirty="0">
                <a:cs typeface="Poppins Light" pitchFamily="2" charset="77"/>
              </a:rPr>
              <a:t> </a:t>
            </a:r>
          </a:p>
        </p:txBody>
      </p:sp>
      <p:cxnSp>
        <p:nvCxnSpPr>
          <p:cNvPr id="60" name="Conector Reto 59">
            <a:extLst>
              <a:ext uri="{FF2B5EF4-FFF2-40B4-BE49-F238E27FC236}">
                <a16:creationId xmlns:a16="http://schemas.microsoft.com/office/drawing/2014/main" id="{FB8F3083-42BB-4183-6FA5-EC883C187B8B}"/>
              </a:ext>
            </a:extLst>
          </p:cNvPr>
          <p:cNvCxnSpPr>
            <a:cxnSpLocks/>
          </p:cNvCxnSpPr>
          <p:nvPr/>
        </p:nvCxnSpPr>
        <p:spPr>
          <a:xfrm>
            <a:off x="2209800" y="4076700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BE81D677-1C93-3900-A495-450606F52000}"/>
              </a:ext>
            </a:extLst>
          </p:cNvPr>
          <p:cNvSpPr txBox="1"/>
          <p:nvPr/>
        </p:nvSpPr>
        <p:spPr>
          <a:xfrm>
            <a:off x="429948" y="2906643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Até</a:t>
            </a:r>
          </a:p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67 anos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62B9DD8B-AE8D-0AE8-D8E9-33FA62C5AB34}"/>
              </a:ext>
            </a:extLst>
          </p:cNvPr>
          <p:cNvSpPr txBox="1"/>
          <p:nvPr/>
        </p:nvSpPr>
        <p:spPr>
          <a:xfrm>
            <a:off x="510889" y="6652364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cs typeface="Poppins Light" pitchFamily="2" charset="77"/>
              </a:rPr>
              <a:t>Parcelas</a:t>
            </a: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46359853-9CC1-2824-DD2C-06EDADE574C4}"/>
              </a:ext>
            </a:extLst>
          </p:cNvPr>
          <p:cNvSpPr/>
          <p:nvPr/>
        </p:nvSpPr>
        <p:spPr>
          <a:xfrm rot="8026096">
            <a:off x="2480281" y="2760151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AC98D64C-36FB-67BF-179E-14544966D1B4}"/>
              </a:ext>
            </a:extLst>
          </p:cNvPr>
          <p:cNvSpPr txBox="1"/>
          <p:nvPr/>
        </p:nvSpPr>
        <p:spPr>
          <a:xfrm>
            <a:off x="2804288" y="5215235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00B0F0"/>
                </a:solidFill>
                <a:cs typeface="Poppins Light" pitchFamily="2" charset="77"/>
              </a:rPr>
              <a:t>84</a:t>
            </a:r>
            <a:r>
              <a:rPr lang="pt-BR" sz="2700" b="1" dirty="0">
                <a:cs typeface="Poppins Light" pitchFamily="2" charset="77"/>
              </a:rPr>
              <a:t> 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E349D47C-9C87-F4D0-C6BE-2F414DD1CD3B}"/>
              </a:ext>
            </a:extLst>
          </p:cNvPr>
          <p:cNvSpPr txBox="1"/>
          <p:nvPr/>
        </p:nvSpPr>
        <p:spPr>
          <a:xfrm>
            <a:off x="2657375" y="2973124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Até</a:t>
            </a:r>
          </a:p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68 anos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7D325676-4256-C3F7-DD76-DEBC11913E94}"/>
              </a:ext>
            </a:extLst>
          </p:cNvPr>
          <p:cNvSpPr txBox="1"/>
          <p:nvPr/>
        </p:nvSpPr>
        <p:spPr>
          <a:xfrm>
            <a:off x="2596706" y="6758434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cs typeface="Poppins Light" pitchFamily="2" charset="77"/>
              </a:rPr>
              <a:t>Parcelas</a:t>
            </a:r>
          </a:p>
        </p:txBody>
      </p:sp>
      <p:cxnSp>
        <p:nvCxnSpPr>
          <p:cNvPr id="45" name="Conector Reto 59">
            <a:extLst>
              <a:ext uri="{FF2B5EF4-FFF2-40B4-BE49-F238E27FC236}">
                <a16:creationId xmlns:a16="http://schemas.microsoft.com/office/drawing/2014/main" id="{06D30E94-EF34-A526-8467-53F8007FC75C}"/>
              </a:ext>
            </a:extLst>
          </p:cNvPr>
          <p:cNvCxnSpPr>
            <a:cxnSpLocks/>
          </p:cNvCxnSpPr>
          <p:nvPr/>
        </p:nvCxnSpPr>
        <p:spPr>
          <a:xfrm>
            <a:off x="4343400" y="4067251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BB4F4B82-F9EC-3E88-FCFC-C19D5939852D}"/>
              </a:ext>
            </a:extLst>
          </p:cNvPr>
          <p:cNvSpPr/>
          <p:nvPr/>
        </p:nvSpPr>
        <p:spPr>
          <a:xfrm rot="8026096">
            <a:off x="4690081" y="2683951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787E836E-5C4B-CCCD-62D6-4FF1B8205EDE}"/>
              </a:ext>
            </a:extLst>
          </p:cNvPr>
          <p:cNvSpPr txBox="1"/>
          <p:nvPr/>
        </p:nvSpPr>
        <p:spPr>
          <a:xfrm>
            <a:off x="5029200" y="5202867"/>
            <a:ext cx="96532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00B0F0"/>
                </a:solidFill>
                <a:cs typeface="Poppins Light" pitchFamily="2" charset="77"/>
              </a:rPr>
              <a:t>72</a:t>
            </a:r>
            <a:r>
              <a:rPr lang="pt-BR" sz="2700" b="1" dirty="0">
                <a:cs typeface="Poppins Light" pitchFamily="2" charset="77"/>
              </a:rPr>
              <a:t> </a:t>
            </a:r>
          </a:p>
        </p:txBody>
      </p:sp>
      <p:cxnSp>
        <p:nvCxnSpPr>
          <p:cNvPr id="56" name="Conector Reto 59">
            <a:extLst>
              <a:ext uri="{FF2B5EF4-FFF2-40B4-BE49-F238E27FC236}">
                <a16:creationId xmlns:a16="http://schemas.microsoft.com/office/drawing/2014/main" id="{5B6049BE-1A34-5605-B8E9-59477EB422E8}"/>
              </a:ext>
            </a:extLst>
          </p:cNvPr>
          <p:cNvCxnSpPr>
            <a:cxnSpLocks/>
          </p:cNvCxnSpPr>
          <p:nvPr/>
        </p:nvCxnSpPr>
        <p:spPr>
          <a:xfrm>
            <a:off x="6629400" y="4105093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E402C46D-EC07-8C3A-4D75-139B1A036A3A}"/>
              </a:ext>
            </a:extLst>
          </p:cNvPr>
          <p:cNvSpPr txBox="1"/>
          <p:nvPr/>
        </p:nvSpPr>
        <p:spPr>
          <a:xfrm>
            <a:off x="4849777" y="2973124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Até</a:t>
            </a:r>
          </a:p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69 anos</a:t>
            </a: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7568E9A9-A18E-89BA-56C3-4BEAA47A89E7}"/>
              </a:ext>
            </a:extLst>
          </p:cNvPr>
          <p:cNvSpPr txBox="1"/>
          <p:nvPr/>
        </p:nvSpPr>
        <p:spPr>
          <a:xfrm>
            <a:off x="4829017" y="6651835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cs typeface="Poppins Light" pitchFamily="2" charset="77"/>
              </a:rPr>
              <a:t>Parcelas</a:t>
            </a:r>
          </a:p>
        </p:txBody>
      </p:sp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A172FEDA-EBC3-7E4C-A42E-AF28B3526C98}"/>
              </a:ext>
            </a:extLst>
          </p:cNvPr>
          <p:cNvSpPr/>
          <p:nvPr/>
        </p:nvSpPr>
        <p:spPr>
          <a:xfrm rot="8026096">
            <a:off x="6899881" y="2683951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5" name="CaixaDeTexto 64">
            <a:extLst>
              <a:ext uri="{FF2B5EF4-FFF2-40B4-BE49-F238E27FC236}">
                <a16:creationId xmlns:a16="http://schemas.microsoft.com/office/drawing/2014/main" id="{3CDC23EA-680B-5AB6-B19A-62B5DB9A5D37}"/>
              </a:ext>
            </a:extLst>
          </p:cNvPr>
          <p:cNvSpPr txBox="1"/>
          <p:nvPr/>
        </p:nvSpPr>
        <p:spPr>
          <a:xfrm>
            <a:off x="7279384" y="5243628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00B0F0"/>
                </a:solidFill>
                <a:cs typeface="Poppins Light" pitchFamily="2" charset="77"/>
              </a:rPr>
              <a:t>60</a:t>
            </a:r>
            <a:r>
              <a:rPr lang="pt-BR" sz="2700" b="1" dirty="0">
                <a:cs typeface="Poppins Light" pitchFamily="2" charset="77"/>
              </a:rPr>
              <a:t> </a:t>
            </a:r>
          </a:p>
        </p:txBody>
      </p:sp>
      <p:sp>
        <p:nvSpPr>
          <p:cNvPr id="67" name="CaixaDeTexto 66">
            <a:extLst>
              <a:ext uri="{FF2B5EF4-FFF2-40B4-BE49-F238E27FC236}">
                <a16:creationId xmlns:a16="http://schemas.microsoft.com/office/drawing/2014/main" id="{B15987D3-DDA5-7B16-7794-081522C88540}"/>
              </a:ext>
            </a:extLst>
          </p:cNvPr>
          <p:cNvSpPr txBox="1"/>
          <p:nvPr/>
        </p:nvSpPr>
        <p:spPr>
          <a:xfrm>
            <a:off x="7087327" y="2906643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Até</a:t>
            </a:r>
          </a:p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70 anos</a:t>
            </a:r>
          </a:p>
        </p:txBody>
      </p:sp>
      <p:sp>
        <p:nvSpPr>
          <p:cNvPr id="69" name="CaixaDeTexto 68">
            <a:extLst>
              <a:ext uri="{FF2B5EF4-FFF2-40B4-BE49-F238E27FC236}">
                <a16:creationId xmlns:a16="http://schemas.microsoft.com/office/drawing/2014/main" id="{4E73CD1B-C3F2-8C88-604F-3C8CC76A4507}"/>
              </a:ext>
            </a:extLst>
          </p:cNvPr>
          <p:cNvSpPr txBox="1"/>
          <p:nvPr/>
        </p:nvSpPr>
        <p:spPr>
          <a:xfrm>
            <a:off x="7133560" y="6638716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cs typeface="Poppins Light" pitchFamily="2" charset="77"/>
              </a:rPr>
              <a:t>Parcelas</a:t>
            </a:r>
          </a:p>
        </p:txBody>
      </p:sp>
      <p:cxnSp>
        <p:nvCxnSpPr>
          <p:cNvPr id="70" name="Conector Reto 59">
            <a:extLst>
              <a:ext uri="{FF2B5EF4-FFF2-40B4-BE49-F238E27FC236}">
                <a16:creationId xmlns:a16="http://schemas.microsoft.com/office/drawing/2014/main" id="{1A7A13CC-A96B-2594-D6FB-CAB6D5DDD414}"/>
              </a:ext>
            </a:extLst>
          </p:cNvPr>
          <p:cNvCxnSpPr>
            <a:cxnSpLocks/>
          </p:cNvCxnSpPr>
          <p:nvPr/>
        </p:nvCxnSpPr>
        <p:spPr>
          <a:xfrm>
            <a:off x="8839200" y="4105093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tângulo: Cantos Arredondados 70">
            <a:extLst>
              <a:ext uri="{FF2B5EF4-FFF2-40B4-BE49-F238E27FC236}">
                <a16:creationId xmlns:a16="http://schemas.microsoft.com/office/drawing/2014/main" id="{9023D4F1-7A0F-E92E-BA52-F81743489788}"/>
              </a:ext>
            </a:extLst>
          </p:cNvPr>
          <p:cNvSpPr/>
          <p:nvPr/>
        </p:nvSpPr>
        <p:spPr>
          <a:xfrm rot="8026096">
            <a:off x="9185881" y="2607751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2" name="CaixaDeTexto 71">
            <a:extLst>
              <a:ext uri="{FF2B5EF4-FFF2-40B4-BE49-F238E27FC236}">
                <a16:creationId xmlns:a16="http://schemas.microsoft.com/office/drawing/2014/main" id="{1221ECCC-8C74-F5D0-D83F-C8410AF1B665}"/>
              </a:ext>
            </a:extLst>
          </p:cNvPr>
          <p:cNvSpPr txBox="1"/>
          <p:nvPr/>
        </p:nvSpPr>
        <p:spPr>
          <a:xfrm>
            <a:off x="9513626" y="5205786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00B0F0"/>
                </a:solidFill>
                <a:cs typeface="Poppins Light" pitchFamily="2" charset="77"/>
              </a:rPr>
              <a:t>48</a:t>
            </a:r>
            <a:r>
              <a:rPr lang="pt-BR" sz="2700" b="1" dirty="0">
                <a:cs typeface="Poppins Light" pitchFamily="2" charset="77"/>
              </a:rPr>
              <a:t> </a:t>
            </a:r>
          </a:p>
        </p:txBody>
      </p:sp>
      <p:cxnSp>
        <p:nvCxnSpPr>
          <p:cNvPr id="73" name="Conector Reto 59">
            <a:extLst>
              <a:ext uri="{FF2B5EF4-FFF2-40B4-BE49-F238E27FC236}">
                <a16:creationId xmlns:a16="http://schemas.microsoft.com/office/drawing/2014/main" id="{C93BFABA-2D6B-580E-F6D4-1CE2F3928349}"/>
              </a:ext>
            </a:extLst>
          </p:cNvPr>
          <p:cNvCxnSpPr>
            <a:cxnSpLocks/>
          </p:cNvCxnSpPr>
          <p:nvPr/>
        </p:nvCxnSpPr>
        <p:spPr>
          <a:xfrm>
            <a:off x="11201400" y="4085329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CaixaDeTexto 73">
            <a:extLst>
              <a:ext uri="{FF2B5EF4-FFF2-40B4-BE49-F238E27FC236}">
                <a16:creationId xmlns:a16="http://schemas.microsoft.com/office/drawing/2014/main" id="{76603D1A-6B25-651D-62AC-D12E736D6CEE}"/>
              </a:ext>
            </a:extLst>
          </p:cNvPr>
          <p:cNvSpPr txBox="1"/>
          <p:nvPr/>
        </p:nvSpPr>
        <p:spPr>
          <a:xfrm>
            <a:off x="9372600" y="2899082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Até</a:t>
            </a:r>
          </a:p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71 anos</a:t>
            </a:r>
          </a:p>
        </p:txBody>
      </p:sp>
      <p:sp>
        <p:nvSpPr>
          <p:cNvPr id="75" name="CaixaDeTexto 74">
            <a:extLst>
              <a:ext uri="{FF2B5EF4-FFF2-40B4-BE49-F238E27FC236}">
                <a16:creationId xmlns:a16="http://schemas.microsoft.com/office/drawing/2014/main" id="{D2C14C3E-10CE-88CA-F0C0-7E7179AD23EF}"/>
              </a:ext>
            </a:extLst>
          </p:cNvPr>
          <p:cNvSpPr txBox="1"/>
          <p:nvPr/>
        </p:nvSpPr>
        <p:spPr>
          <a:xfrm>
            <a:off x="9271604" y="6651835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cs typeface="Poppins Light" pitchFamily="2" charset="77"/>
              </a:rPr>
              <a:t>Parcelas</a:t>
            </a:r>
          </a:p>
        </p:txBody>
      </p:sp>
      <p:sp>
        <p:nvSpPr>
          <p:cNvPr id="76" name="Retângulo: Cantos Arredondados 75">
            <a:extLst>
              <a:ext uri="{FF2B5EF4-FFF2-40B4-BE49-F238E27FC236}">
                <a16:creationId xmlns:a16="http://schemas.microsoft.com/office/drawing/2014/main" id="{40B132F2-5E51-CFEB-E493-AD495B0FF666}"/>
              </a:ext>
            </a:extLst>
          </p:cNvPr>
          <p:cNvSpPr/>
          <p:nvPr/>
        </p:nvSpPr>
        <p:spPr>
          <a:xfrm rot="8026096">
            <a:off x="11492584" y="2683951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7" name="CaixaDeTexto 76">
            <a:extLst>
              <a:ext uri="{FF2B5EF4-FFF2-40B4-BE49-F238E27FC236}">
                <a16:creationId xmlns:a16="http://schemas.microsoft.com/office/drawing/2014/main" id="{A7E8C999-B955-44E6-4FA0-0EE54B1EDFF6}"/>
              </a:ext>
            </a:extLst>
          </p:cNvPr>
          <p:cNvSpPr txBox="1"/>
          <p:nvPr/>
        </p:nvSpPr>
        <p:spPr>
          <a:xfrm>
            <a:off x="11912471" y="5243628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00B0F0"/>
                </a:solidFill>
                <a:cs typeface="Poppins Light" pitchFamily="2" charset="77"/>
              </a:rPr>
              <a:t>36</a:t>
            </a:r>
            <a:r>
              <a:rPr lang="pt-BR" sz="2700" b="1" dirty="0">
                <a:cs typeface="Poppins Light" pitchFamily="2" charset="77"/>
              </a:rPr>
              <a:t> </a:t>
            </a:r>
          </a:p>
        </p:txBody>
      </p:sp>
      <p:sp>
        <p:nvSpPr>
          <p:cNvPr id="78" name="CaixaDeTexto 77">
            <a:extLst>
              <a:ext uri="{FF2B5EF4-FFF2-40B4-BE49-F238E27FC236}">
                <a16:creationId xmlns:a16="http://schemas.microsoft.com/office/drawing/2014/main" id="{0DD27646-1D08-3D63-FD52-B25EAD1C0102}"/>
              </a:ext>
            </a:extLst>
          </p:cNvPr>
          <p:cNvSpPr txBox="1"/>
          <p:nvPr/>
        </p:nvSpPr>
        <p:spPr>
          <a:xfrm>
            <a:off x="11660055" y="2913233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Até</a:t>
            </a:r>
          </a:p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72 anos</a:t>
            </a:r>
          </a:p>
        </p:txBody>
      </p:sp>
      <p:sp>
        <p:nvSpPr>
          <p:cNvPr id="79" name="CaixaDeTexto 78">
            <a:extLst>
              <a:ext uri="{FF2B5EF4-FFF2-40B4-BE49-F238E27FC236}">
                <a16:creationId xmlns:a16="http://schemas.microsoft.com/office/drawing/2014/main" id="{62568545-BAC0-9B89-E61F-E1CA2F9857DD}"/>
              </a:ext>
            </a:extLst>
          </p:cNvPr>
          <p:cNvSpPr txBox="1"/>
          <p:nvPr/>
        </p:nvSpPr>
        <p:spPr>
          <a:xfrm>
            <a:off x="11740706" y="6687442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cs typeface="Poppins Light" pitchFamily="2" charset="77"/>
              </a:rPr>
              <a:t>Parcelas</a:t>
            </a:r>
          </a:p>
        </p:txBody>
      </p:sp>
      <p:cxnSp>
        <p:nvCxnSpPr>
          <p:cNvPr id="80" name="Conector Reto 59">
            <a:extLst>
              <a:ext uri="{FF2B5EF4-FFF2-40B4-BE49-F238E27FC236}">
                <a16:creationId xmlns:a16="http://schemas.microsoft.com/office/drawing/2014/main" id="{0F882705-6151-2DB0-34F8-C81646F4EACA}"/>
              </a:ext>
            </a:extLst>
          </p:cNvPr>
          <p:cNvCxnSpPr>
            <a:cxnSpLocks/>
          </p:cNvCxnSpPr>
          <p:nvPr/>
        </p:nvCxnSpPr>
        <p:spPr>
          <a:xfrm>
            <a:off x="13487400" y="4105093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tângulo: Cantos Arredondados 80">
            <a:extLst>
              <a:ext uri="{FF2B5EF4-FFF2-40B4-BE49-F238E27FC236}">
                <a16:creationId xmlns:a16="http://schemas.microsoft.com/office/drawing/2014/main" id="{9C71048E-B12D-4B09-EFC3-CE089529D850}"/>
              </a:ext>
            </a:extLst>
          </p:cNvPr>
          <p:cNvSpPr/>
          <p:nvPr/>
        </p:nvSpPr>
        <p:spPr>
          <a:xfrm rot="8026096">
            <a:off x="13834081" y="2683951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82" name="CaixaDeTexto 81">
            <a:extLst>
              <a:ext uri="{FF2B5EF4-FFF2-40B4-BE49-F238E27FC236}">
                <a16:creationId xmlns:a16="http://schemas.microsoft.com/office/drawing/2014/main" id="{D6D61EE0-BBFB-41E2-DCEE-166D55AC9DC9}"/>
              </a:ext>
            </a:extLst>
          </p:cNvPr>
          <p:cNvSpPr txBox="1"/>
          <p:nvPr/>
        </p:nvSpPr>
        <p:spPr>
          <a:xfrm>
            <a:off x="14122271" y="5215235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00B0F0"/>
                </a:solidFill>
                <a:cs typeface="Poppins Light" pitchFamily="2" charset="77"/>
              </a:rPr>
              <a:t>24</a:t>
            </a:r>
            <a:r>
              <a:rPr lang="pt-BR" sz="2700" b="1" dirty="0">
                <a:cs typeface="Poppins Light" pitchFamily="2" charset="77"/>
              </a:rPr>
              <a:t> </a:t>
            </a:r>
          </a:p>
        </p:txBody>
      </p:sp>
      <p:sp>
        <p:nvSpPr>
          <p:cNvPr id="84" name="CaixaDeTexto 83">
            <a:extLst>
              <a:ext uri="{FF2B5EF4-FFF2-40B4-BE49-F238E27FC236}">
                <a16:creationId xmlns:a16="http://schemas.microsoft.com/office/drawing/2014/main" id="{91D8165D-65CF-5C39-23E2-E7E6B29ECFCA}"/>
              </a:ext>
            </a:extLst>
          </p:cNvPr>
          <p:cNvSpPr txBox="1"/>
          <p:nvPr/>
        </p:nvSpPr>
        <p:spPr>
          <a:xfrm>
            <a:off x="13874306" y="6717640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cs typeface="Poppins Light" pitchFamily="2" charset="77"/>
              </a:rPr>
              <a:t>Parcelas</a:t>
            </a:r>
          </a:p>
        </p:txBody>
      </p:sp>
      <p:cxnSp>
        <p:nvCxnSpPr>
          <p:cNvPr id="85" name="Conector Reto 59">
            <a:extLst>
              <a:ext uri="{FF2B5EF4-FFF2-40B4-BE49-F238E27FC236}">
                <a16:creationId xmlns:a16="http://schemas.microsoft.com/office/drawing/2014/main" id="{7E496003-6BBB-A784-28CA-C138A3B3E6CB}"/>
              </a:ext>
            </a:extLst>
          </p:cNvPr>
          <p:cNvCxnSpPr>
            <a:cxnSpLocks/>
          </p:cNvCxnSpPr>
          <p:nvPr/>
        </p:nvCxnSpPr>
        <p:spPr>
          <a:xfrm>
            <a:off x="15849600" y="4067251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A652795A-953E-C1BA-918F-B05A9B0C1D16}"/>
              </a:ext>
            </a:extLst>
          </p:cNvPr>
          <p:cNvSpPr/>
          <p:nvPr/>
        </p:nvSpPr>
        <p:spPr>
          <a:xfrm rot="8026096">
            <a:off x="16140784" y="2607751"/>
            <a:ext cx="1648135" cy="1663673"/>
          </a:xfrm>
          <a:prstGeom prst="round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50000">
                <a:srgbClr val="0070C0"/>
              </a:gs>
              <a:gs pos="100000">
                <a:srgbClr val="00B0F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BF30DC7-F318-69AB-E800-7EC5BC48590D}"/>
              </a:ext>
            </a:extLst>
          </p:cNvPr>
          <p:cNvSpPr txBox="1"/>
          <p:nvPr/>
        </p:nvSpPr>
        <p:spPr>
          <a:xfrm>
            <a:off x="14022255" y="2891521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Até</a:t>
            </a:r>
          </a:p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73 anos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EB3D935-6C3E-6832-0821-B38C22776715}"/>
              </a:ext>
            </a:extLst>
          </p:cNvPr>
          <p:cNvSpPr txBox="1"/>
          <p:nvPr/>
        </p:nvSpPr>
        <p:spPr>
          <a:xfrm>
            <a:off x="16636871" y="5219700"/>
            <a:ext cx="9653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00B0F0"/>
                </a:solidFill>
                <a:cs typeface="Poppins Light" pitchFamily="2" charset="77"/>
              </a:rPr>
              <a:t>12</a:t>
            </a:r>
            <a:r>
              <a:rPr lang="pt-BR" sz="2700" b="1" dirty="0">
                <a:cs typeface="Poppins Light" pitchFamily="2" charset="77"/>
              </a:rPr>
              <a:t>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C1823BE0-F1F8-27F8-D3F5-87B234C02D5E}"/>
              </a:ext>
            </a:extLst>
          </p:cNvPr>
          <p:cNvSpPr txBox="1"/>
          <p:nvPr/>
        </p:nvSpPr>
        <p:spPr>
          <a:xfrm>
            <a:off x="16383000" y="6743700"/>
            <a:ext cx="136569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cs typeface="Poppins Light" pitchFamily="2" charset="77"/>
              </a:rPr>
              <a:t>Parcelas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3E1C249A-E512-30C1-9CF8-4265EAACF07D}"/>
              </a:ext>
            </a:extLst>
          </p:cNvPr>
          <p:cNvSpPr txBox="1"/>
          <p:nvPr/>
        </p:nvSpPr>
        <p:spPr>
          <a:xfrm>
            <a:off x="16384455" y="2781300"/>
            <a:ext cx="1293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Até</a:t>
            </a:r>
          </a:p>
          <a:p>
            <a:pPr algn="ctr" defTabSz="1371600">
              <a:defRPr/>
            </a:pPr>
            <a:r>
              <a:rPr lang="pt-BR" sz="2700" b="1" dirty="0">
                <a:solidFill>
                  <a:schemeClr val="bg1"/>
                </a:solidFill>
                <a:cs typeface="Poppins Light" pitchFamily="2" charset="77"/>
              </a:rPr>
              <a:t>74 anos</a:t>
            </a:r>
          </a:p>
        </p:txBody>
      </p:sp>
      <p:grpSp>
        <p:nvGrpSpPr>
          <p:cNvPr id="8" name="Group 12">
            <a:extLst>
              <a:ext uri="{FF2B5EF4-FFF2-40B4-BE49-F238E27FC236}">
                <a16:creationId xmlns:a16="http://schemas.microsoft.com/office/drawing/2014/main" id="{29A7351B-AE5E-E3EB-1E90-02FE9ABBECC7}"/>
              </a:ext>
            </a:extLst>
          </p:cNvPr>
          <p:cNvGrpSpPr/>
          <p:nvPr/>
        </p:nvGrpSpPr>
        <p:grpSpPr>
          <a:xfrm>
            <a:off x="14935200" y="7603075"/>
            <a:ext cx="3100776" cy="2341025"/>
            <a:chOff x="0" y="0"/>
            <a:chExt cx="4558876" cy="3516507"/>
          </a:xfrm>
        </p:grpSpPr>
        <p:sp>
          <p:nvSpPr>
            <p:cNvPr id="10" name="TextBox 13">
              <a:extLst>
                <a:ext uri="{FF2B5EF4-FFF2-40B4-BE49-F238E27FC236}">
                  <a16:creationId xmlns:a16="http://schemas.microsoft.com/office/drawing/2014/main" id="{2D89DA5D-28AA-CFB7-8E09-80F03C6718DB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E03B4DFD-AF56-5FE4-3B6F-7DF97CB72C94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1B19C588-8597-2210-3773-7037D0095C94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Freeform 16">
              <a:extLst>
                <a:ext uri="{FF2B5EF4-FFF2-40B4-BE49-F238E27FC236}">
                  <a16:creationId xmlns:a16="http://schemas.microsoft.com/office/drawing/2014/main" id="{7F715AE4-B673-1341-93D3-1635ACFFD61A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7">
              <a:extLst>
                <a:ext uri="{FF2B5EF4-FFF2-40B4-BE49-F238E27FC236}">
                  <a16:creationId xmlns:a16="http://schemas.microsoft.com/office/drawing/2014/main" id="{775A5A9F-F2E6-D5DC-2C85-18A73A13DE19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24004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0" grpId="0"/>
      <p:bldP spid="26" grpId="0"/>
      <p:bldP spid="27" grpId="0"/>
      <p:bldP spid="29" grpId="0"/>
      <p:bldP spid="31" grpId="0"/>
      <p:bldP spid="32" grpId="0"/>
      <p:bldP spid="54" grpId="0"/>
      <p:bldP spid="58" grpId="0"/>
      <p:bldP spid="59" grpId="0"/>
      <p:bldP spid="65" grpId="0"/>
      <p:bldP spid="67" grpId="0"/>
      <p:bldP spid="69" grpId="0"/>
      <p:bldP spid="72" grpId="0"/>
      <p:bldP spid="74" grpId="0"/>
      <p:bldP spid="75" grpId="0"/>
      <p:bldP spid="77" grpId="0"/>
      <p:bldP spid="78" grpId="0"/>
      <p:bldP spid="79" grpId="0"/>
      <p:bldP spid="82" grpId="0"/>
      <p:bldP spid="84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1FBE7-BD1C-CC15-9AB7-1C267637A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A1FE4FC1-4EBF-935F-0875-7C29D82305CE}"/>
              </a:ext>
            </a:extLst>
          </p:cNvPr>
          <p:cNvSpPr/>
          <p:nvPr/>
        </p:nvSpPr>
        <p:spPr>
          <a:xfrm>
            <a:off x="-501107" y="-325769"/>
            <a:ext cx="19278600" cy="11506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62F6ADB0-9B06-BD2C-E81F-8AF890347EBF}"/>
              </a:ext>
            </a:extLst>
          </p:cNvPr>
          <p:cNvSpPr/>
          <p:nvPr/>
        </p:nvSpPr>
        <p:spPr>
          <a:xfrm rot="8026096">
            <a:off x="-6449180" y="-461638"/>
            <a:ext cx="11600486" cy="116315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                 </a:t>
            </a:r>
          </a:p>
        </p:txBody>
      </p:sp>
      <p:sp>
        <p:nvSpPr>
          <p:cNvPr id="413" name="CaixaDeTexto 412">
            <a:extLst>
              <a:ext uri="{FF2B5EF4-FFF2-40B4-BE49-F238E27FC236}">
                <a16:creationId xmlns:a16="http://schemas.microsoft.com/office/drawing/2014/main" id="{AE92C231-5187-07CB-A823-FE0EE6B867B2}"/>
              </a:ext>
            </a:extLst>
          </p:cNvPr>
          <p:cNvSpPr txBox="1"/>
          <p:nvPr/>
        </p:nvSpPr>
        <p:spPr>
          <a:xfrm>
            <a:off x="4630313" y="7617580"/>
            <a:ext cx="11277600" cy="2516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81" lvl="1">
              <a:lnSpc>
                <a:spcPts val="4942"/>
              </a:lnSpc>
            </a:pPr>
            <a:r>
              <a:rPr lang="pt-BR" sz="2000" b="1" cap="all" dirty="0">
                <a:solidFill>
                  <a:schemeClr val="bg1"/>
                </a:solidFill>
              </a:rPr>
              <a:t>Data focal do cumprimento da meta Atuarial</a:t>
            </a:r>
          </a:p>
          <a:p>
            <a:pPr marL="355681" lvl="1">
              <a:lnSpc>
                <a:spcPts val="4942"/>
              </a:lnSpc>
            </a:pPr>
            <a:r>
              <a:rPr lang="pt-BR" sz="2000" dirty="0">
                <a:solidFill>
                  <a:schemeClr val="bg1"/>
                </a:solidFill>
              </a:rPr>
              <a:t>Art. 16. Os encargos financeiros das operações de empréstimos consignados deverão manter o equilíbrio econômico-financeiro da carteira e ser </a:t>
            </a:r>
            <a:r>
              <a:rPr lang="pt-BR" sz="2000" b="1" u="sng" dirty="0">
                <a:solidFill>
                  <a:schemeClr val="bg1"/>
                </a:solidFill>
              </a:rPr>
              <a:t>superiores à meta atuarial do RPPS utilizada na avaliação atuarial vigente na data de sua concessão</a:t>
            </a:r>
            <a:r>
              <a:rPr lang="pt-BR" sz="2000" dirty="0">
                <a:solidFill>
                  <a:schemeClr val="bg1"/>
                </a:solidFill>
              </a:rPr>
              <a:t>, acrescida, na forma do art. 31, de taxas.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345852CC-B361-4BAC-02F8-B29D292BDB38}"/>
              </a:ext>
            </a:extLst>
          </p:cNvPr>
          <p:cNvSpPr txBox="1"/>
          <p:nvPr/>
        </p:nvSpPr>
        <p:spPr>
          <a:xfrm>
            <a:off x="4596160" y="266700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COMPOSIÇÃO DA TAXA</a:t>
            </a:r>
            <a:endParaRPr lang="pt-BR" sz="4400" dirty="0">
              <a:solidFill>
                <a:srgbClr val="FFFFFF"/>
              </a:solidFill>
            </a:endParaRPr>
          </a:p>
        </p:txBody>
      </p:sp>
      <p:pic>
        <p:nvPicPr>
          <p:cNvPr id="12" name="Picture 6" descr="Projetual Comunicação">
            <a:extLst>
              <a:ext uri="{FF2B5EF4-FFF2-40B4-BE49-F238E27FC236}">
                <a16:creationId xmlns:a16="http://schemas.microsoft.com/office/drawing/2014/main" id="{DBE6DFF1-609D-4CB4-F032-9E43665465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874" y="2498835"/>
            <a:ext cx="5289329" cy="5289329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  <a:softEdge rad="505306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EB49D940-B9B1-8A9E-46F5-BA01566D2C41}"/>
              </a:ext>
            </a:extLst>
          </p:cNvPr>
          <p:cNvSpPr txBox="1"/>
          <p:nvPr/>
        </p:nvSpPr>
        <p:spPr>
          <a:xfrm>
            <a:off x="6945789" y="3314700"/>
            <a:ext cx="9982555" cy="5008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bg1"/>
                </a:solidFill>
              </a:rPr>
              <a:t>Meta Atuarial: 5,47% + IPCA 5,53% = 11,00%</a:t>
            </a: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bg1"/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bg1"/>
                </a:solidFill>
              </a:rPr>
              <a:t>Performance: 6,55%</a:t>
            </a: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bg1"/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bg1"/>
                </a:solidFill>
              </a:rPr>
              <a:t>Rentabilidade liquida: 17,55% a.a.</a:t>
            </a: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bg1"/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bg1"/>
                </a:solidFill>
              </a:rPr>
              <a:t>Fundo Garantidor e Oscilação de Riscos: 0,79%</a:t>
            </a: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endParaRPr lang="pt-BR" sz="2700" b="1" dirty="0">
              <a:solidFill>
                <a:schemeClr val="bg1"/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r>
              <a:rPr lang="pt-BR" sz="2700" b="1" dirty="0">
                <a:solidFill>
                  <a:schemeClr val="bg1"/>
                </a:solidFill>
              </a:rPr>
              <a:t>Taxa de Administração e Seguro Prestamista: 4,80%</a:t>
            </a: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endParaRPr lang="pt-BR" sz="2700" b="1" dirty="0">
              <a:solidFill>
                <a:schemeClr val="bg1"/>
              </a:solidFill>
            </a:endParaRP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endParaRPr lang="pt-BR" sz="2700" b="1" dirty="0">
              <a:solidFill>
                <a:schemeClr val="bg1"/>
              </a:solidFill>
            </a:endParaRPr>
          </a:p>
        </p:txBody>
      </p:sp>
      <p:sp>
        <p:nvSpPr>
          <p:cNvPr id="3" name="Retângulo: Cantos Diagonais Arredondados 2">
            <a:extLst>
              <a:ext uri="{FF2B5EF4-FFF2-40B4-BE49-F238E27FC236}">
                <a16:creationId xmlns:a16="http://schemas.microsoft.com/office/drawing/2014/main" id="{55C247DA-F2F8-B93F-5278-FDF66A08792D}"/>
              </a:ext>
            </a:extLst>
          </p:cNvPr>
          <p:cNvSpPr/>
          <p:nvPr/>
        </p:nvSpPr>
        <p:spPr>
          <a:xfrm>
            <a:off x="6934200" y="3102857"/>
            <a:ext cx="9215140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: Cantos Diagonais Arredondados 15">
            <a:extLst>
              <a:ext uri="{FF2B5EF4-FFF2-40B4-BE49-F238E27FC236}">
                <a16:creationId xmlns:a16="http://schemas.microsoft.com/office/drawing/2014/main" id="{328C13B0-085F-9C29-ADE0-758BF577294E}"/>
              </a:ext>
            </a:extLst>
          </p:cNvPr>
          <p:cNvSpPr/>
          <p:nvPr/>
        </p:nvSpPr>
        <p:spPr>
          <a:xfrm>
            <a:off x="6934200" y="4000500"/>
            <a:ext cx="9215140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: Cantos Diagonais Arredondados 3">
            <a:extLst>
              <a:ext uri="{FF2B5EF4-FFF2-40B4-BE49-F238E27FC236}">
                <a16:creationId xmlns:a16="http://schemas.microsoft.com/office/drawing/2014/main" id="{6AFF9103-7173-24E8-CB25-718949A89431}"/>
              </a:ext>
            </a:extLst>
          </p:cNvPr>
          <p:cNvSpPr/>
          <p:nvPr/>
        </p:nvSpPr>
        <p:spPr>
          <a:xfrm>
            <a:off x="6934200" y="4991100"/>
            <a:ext cx="9215140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48D7B82-AC19-7C0F-234F-DB4C77F1B926}"/>
              </a:ext>
            </a:extLst>
          </p:cNvPr>
          <p:cNvSpPr txBox="1"/>
          <p:nvPr/>
        </p:nvSpPr>
        <p:spPr>
          <a:xfrm>
            <a:off x="6947967" y="2186340"/>
            <a:ext cx="10942935" cy="56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61"/>
              </a:lnSpc>
            </a:pPr>
            <a:r>
              <a:rPr lang="en-US" sz="3600" b="1" dirty="0">
                <a:solidFill>
                  <a:schemeClr val="bg1"/>
                </a:solidFill>
              </a:rPr>
              <a:t>1,75% - </a:t>
            </a:r>
            <a:r>
              <a:rPr lang="en-US" sz="3600" b="1" dirty="0" err="1">
                <a:solidFill>
                  <a:schemeClr val="bg1"/>
                </a:solidFill>
              </a:rPr>
              <a:t>ao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mês</a:t>
            </a:r>
            <a:r>
              <a:rPr lang="en-US" sz="3600" b="1" dirty="0">
                <a:solidFill>
                  <a:schemeClr val="bg1"/>
                </a:solidFill>
              </a:rPr>
              <a:t>    23,14% - </a:t>
            </a:r>
            <a:r>
              <a:rPr lang="en-US" sz="3600" b="1" dirty="0" err="1">
                <a:solidFill>
                  <a:schemeClr val="bg1"/>
                </a:solidFill>
              </a:rPr>
              <a:t>ao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ano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" name="Retângulo: Cantos Diagonais Arredondados 7">
            <a:extLst>
              <a:ext uri="{FF2B5EF4-FFF2-40B4-BE49-F238E27FC236}">
                <a16:creationId xmlns:a16="http://schemas.microsoft.com/office/drawing/2014/main" id="{94264F17-E3CB-177A-13B1-8AC86898BBA4}"/>
              </a:ext>
            </a:extLst>
          </p:cNvPr>
          <p:cNvSpPr/>
          <p:nvPr/>
        </p:nvSpPr>
        <p:spPr>
          <a:xfrm>
            <a:off x="6939258" y="5887589"/>
            <a:ext cx="9215142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: Cantos Diagonais Arredondados 6">
            <a:extLst>
              <a:ext uri="{FF2B5EF4-FFF2-40B4-BE49-F238E27FC236}">
                <a16:creationId xmlns:a16="http://schemas.microsoft.com/office/drawing/2014/main" id="{6B094F47-6505-79E4-0927-89C8EADB37FB}"/>
              </a:ext>
            </a:extLst>
          </p:cNvPr>
          <p:cNvSpPr/>
          <p:nvPr/>
        </p:nvSpPr>
        <p:spPr>
          <a:xfrm>
            <a:off x="6934199" y="6896100"/>
            <a:ext cx="9215141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9423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35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7 8.64198E-7 L -0.09783 8.64198E-7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6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" grpId="0"/>
      <p:bldP spid="30" grpId="0"/>
      <p:bldP spid="30" grpId="1"/>
      <p:bldP spid="14" grpId="0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Espaço Reservado para Imagem 38" descr="Uma imagem contendo animal, peixe, computador, luz&#10;&#10;Descrição gerada automaticamente">
            <a:extLst>
              <a:ext uri="{FF2B5EF4-FFF2-40B4-BE49-F238E27FC236}">
                <a16:creationId xmlns:a16="http://schemas.microsoft.com/office/drawing/2014/main" id="{76EA33CF-3376-E0EE-74B5-675A911AF9F1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alphaModFix amt="6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6" t="28567" r="25677" b="13191"/>
          <a:stretch/>
        </p:blipFill>
        <p:spPr>
          <a:xfrm>
            <a:off x="0" y="0"/>
            <a:ext cx="18288000" cy="9029700"/>
          </a:xfrm>
          <a:prstGeom prst="rect">
            <a:avLst/>
          </a:prstGeom>
        </p:spPr>
      </p:pic>
      <p:graphicFrame>
        <p:nvGraphicFramePr>
          <p:cNvPr id="41" name="Table 3">
            <a:extLst>
              <a:ext uri="{FF2B5EF4-FFF2-40B4-BE49-F238E27FC236}">
                <a16:creationId xmlns:a16="http://schemas.microsoft.com/office/drawing/2014/main" id="{7573C674-FCB2-4D17-F5A5-84C305FEAD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565152"/>
              </p:ext>
            </p:extLst>
          </p:nvPr>
        </p:nvGraphicFramePr>
        <p:xfrm>
          <a:off x="1591923" y="2171700"/>
          <a:ext cx="15248277" cy="522780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47805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338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38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Instituição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Juros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ao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Mês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Juros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ao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Ano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138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Caixa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1,89%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25,15%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5672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Banco do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Brasil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2,03%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27,30%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5672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Bradesco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1,75%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23,16%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5672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Santander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2,03%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27,29%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5672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Média</a:t>
                      </a:r>
                      <a:r>
                        <a:rPr lang="en-US" sz="2000" b="1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2000" b="1" dirty="0" err="1">
                          <a:solidFill>
                            <a:schemeClr val="bg1"/>
                          </a:solidFill>
                        </a:rPr>
                        <a:t>Geral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800" b="1" dirty="0">
                          <a:solidFill>
                            <a:schemeClr val="bg1"/>
                          </a:solidFill>
                        </a:rPr>
                        <a:t>1,92%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  <a:defRPr/>
                      </a:pPr>
                      <a:r>
                        <a:rPr lang="en-US" sz="2800" b="1" dirty="0">
                          <a:solidFill>
                            <a:schemeClr val="bg1"/>
                          </a:solidFill>
                        </a:rPr>
                        <a:t>25,72%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Montserrat" pitchFamily="2" charset="77"/>
                      </a:endParaRPr>
                    </a:p>
                  </a:txBody>
                  <a:tcPr marL="190500" marR="190500" marT="190500" marB="19050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3" name="CaixaDeTexto 42">
            <a:extLst>
              <a:ext uri="{FF2B5EF4-FFF2-40B4-BE49-F238E27FC236}">
                <a16:creationId xmlns:a16="http://schemas.microsoft.com/office/drawing/2014/main" id="{2C9F92B1-8394-C0EB-CB51-FBE527A6D6CC}"/>
              </a:ext>
            </a:extLst>
          </p:cNvPr>
          <p:cNvSpPr txBox="1"/>
          <p:nvPr/>
        </p:nvSpPr>
        <p:spPr>
          <a:xfrm>
            <a:off x="1519861" y="723900"/>
            <a:ext cx="15248277" cy="792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4400" b="1" dirty="0"/>
              <a:t>TAXAS PRATICADAS PELO MERCADO</a:t>
            </a: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65865C77-56ED-B0F3-702B-D2CCB52B96C1}"/>
              </a:ext>
            </a:extLst>
          </p:cNvPr>
          <p:cNvSpPr txBox="1"/>
          <p:nvPr/>
        </p:nvSpPr>
        <p:spPr>
          <a:xfrm>
            <a:off x="1524000" y="7734300"/>
            <a:ext cx="9336024" cy="348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40"/>
              </a:lnSpc>
            </a:pPr>
            <a:r>
              <a:rPr lang="en-US" sz="1800" dirty="0">
                <a:solidFill>
                  <a:schemeClr val="bg1"/>
                </a:solidFill>
              </a:rPr>
              <a:t>Fonte: Banco Central</a:t>
            </a:r>
          </a:p>
        </p:txBody>
      </p:sp>
      <p:grpSp>
        <p:nvGrpSpPr>
          <p:cNvPr id="3" name="Group 12">
            <a:extLst>
              <a:ext uri="{FF2B5EF4-FFF2-40B4-BE49-F238E27FC236}">
                <a16:creationId xmlns:a16="http://schemas.microsoft.com/office/drawing/2014/main" id="{4C4EC6D9-943B-39C6-21C5-6D101AE767EE}"/>
              </a:ext>
            </a:extLst>
          </p:cNvPr>
          <p:cNvGrpSpPr/>
          <p:nvPr/>
        </p:nvGrpSpPr>
        <p:grpSpPr>
          <a:xfrm>
            <a:off x="14935200" y="7603075"/>
            <a:ext cx="3100776" cy="2341025"/>
            <a:chOff x="0" y="0"/>
            <a:chExt cx="4558876" cy="3516507"/>
          </a:xfrm>
        </p:grpSpPr>
        <p:sp>
          <p:nvSpPr>
            <p:cNvPr id="4" name="TextBox 13">
              <a:extLst>
                <a:ext uri="{FF2B5EF4-FFF2-40B4-BE49-F238E27FC236}">
                  <a16:creationId xmlns:a16="http://schemas.microsoft.com/office/drawing/2014/main" id="{62E7A467-9389-F63A-0DCD-8EC81777A858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5" name="Freeform 14">
              <a:extLst>
                <a:ext uri="{FF2B5EF4-FFF2-40B4-BE49-F238E27FC236}">
                  <a16:creationId xmlns:a16="http://schemas.microsoft.com/office/drawing/2014/main" id="{955E262D-56C6-F291-50D6-2F08FDFADD4E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6" name="Freeform 15">
              <a:extLst>
                <a:ext uri="{FF2B5EF4-FFF2-40B4-BE49-F238E27FC236}">
                  <a16:creationId xmlns:a16="http://schemas.microsoft.com/office/drawing/2014/main" id="{27E372A6-5DBB-A9BE-8203-E8D71F655CF3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38BB35EE-6793-5F5F-5BFD-1B17376750A0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17">
              <a:extLst>
                <a:ext uri="{FF2B5EF4-FFF2-40B4-BE49-F238E27FC236}">
                  <a16:creationId xmlns:a16="http://schemas.microsoft.com/office/drawing/2014/main" id="{58350490-68B0-409E-BFB6-C4759BFFBF0B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5773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147525-6BD6-A231-9F5F-CC7157CD8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B483997-5D24-48EB-7795-42B47258F9F8}"/>
              </a:ext>
            </a:extLst>
          </p:cNvPr>
          <p:cNvSpPr/>
          <p:nvPr/>
        </p:nvSpPr>
        <p:spPr>
          <a:xfrm>
            <a:off x="-501107" y="-342900"/>
            <a:ext cx="19278600" cy="115062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D2F005B0-20CC-6E33-8C76-F40EE8DBD200}"/>
              </a:ext>
            </a:extLst>
          </p:cNvPr>
          <p:cNvSpPr/>
          <p:nvPr/>
        </p:nvSpPr>
        <p:spPr>
          <a:xfrm rot="8026096">
            <a:off x="-6458805" y="-263788"/>
            <a:ext cx="11600486" cy="116315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                 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566C3CEB-4412-5BEF-DC0C-B5ED83E8B466}"/>
              </a:ext>
            </a:extLst>
          </p:cNvPr>
          <p:cNvSpPr txBox="1"/>
          <p:nvPr/>
        </p:nvSpPr>
        <p:spPr>
          <a:xfrm>
            <a:off x="4138960" y="791170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Nossa Trajetória e  Experiência</a:t>
            </a:r>
            <a:endParaRPr lang="pt-BR" sz="4400" dirty="0">
              <a:solidFill>
                <a:srgbClr val="FFFFFF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164EACA-548C-A60F-DCC2-27BB16B19A85}"/>
              </a:ext>
            </a:extLst>
          </p:cNvPr>
          <p:cNvSpPr txBox="1"/>
          <p:nvPr/>
        </p:nvSpPr>
        <p:spPr>
          <a:xfrm>
            <a:off x="7106136" y="3335093"/>
            <a:ext cx="9505464" cy="5008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461"/>
              </a:lnSpc>
            </a:pPr>
            <a:r>
              <a:rPr lang="en-US" sz="2800" b="1" dirty="0">
                <a:solidFill>
                  <a:schemeClr val="bg1"/>
                </a:solidFill>
              </a:rPr>
              <a:t>MVP </a:t>
            </a:r>
            <a:r>
              <a:rPr lang="en-US" sz="2800" b="1" dirty="0" err="1">
                <a:solidFill>
                  <a:schemeClr val="bg1"/>
                </a:solidFill>
              </a:rPr>
              <a:t>iniciado</a:t>
            </a:r>
            <a:r>
              <a:rPr lang="en-US" sz="2800" b="1" dirty="0">
                <a:solidFill>
                  <a:schemeClr val="bg1"/>
                </a:solidFill>
              </a:rPr>
              <a:t> em </a:t>
            </a:r>
            <a:r>
              <a:rPr lang="en-US" sz="2800" b="1" dirty="0" err="1">
                <a:solidFill>
                  <a:schemeClr val="bg1"/>
                </a:solidFill>
              </a:rPr>
              <a:t>Setembro</a:t>
            </a:r>
            <a:r>
              <a:rPr lang="en-US" sz="2800" b="1" dirty="0">
                <a:solidFill>
                  <a:schemeClr val="bg1"/>
                </a:solidFill>
              </a:rPr>
              <a:t> / 2023 – 21 meses</a:t>
            </a: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bg1"/>
              </a:solidFill>
            </a:endParaRPr>
          </a:p>
          <a:p>
            <a:pPr>
              <a:lnSpc>
                <a:spcPts val="3461"/>
              </a:lnSpc>
            </a:pPr>
            <a:r>
              <a:rPr lang="en-US" sz="2400" b="1" dirty="0">
                <a:solidFill>
                  <a:schemeClr val="bg1"/>
                </a:solidFill>
              </a:rPr>
              <a:t>16 </a:t>
            </a:r>
            <a:r>
              <a:rPr lang="en-US" sz="2400" b="1" dirty="0" err="1">
                <a:solidFill>
                  <a:schemeClr val="bg1"/>
                </a:solidFill>
              </a:rPr>
              <a:t>Municípios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em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Operação</a:t>
            </a:r>
            <a:r>
              <a:rPr lang="en-US" sz="2400" b="1" dirty="0">
                <a:solidFill>
                  <a:schemeClr val="bg1"/>
                </a:solidFill>
              </a:rPr>
              <a:t>, </a:t>
            </a:r>
            <a:r>
              <a:rPr lang="en-US" sz="2400" b="1" dirty="0" err="1">
                <a:solidFill>
                  <a:schemeClr val="bg1"/>
                </a:solidFill>
              </a:rPr>
              <a:t>sendo</a:t>
            </a:r>
            <a:r>
              <a:rPr lang="en-US" sz="2400" b="1" dirty="0">
                <a:solidFill>
                  <a:schemeClr val="bg1"/>
                </a:solidFill>
              </a:rPr>
              <a:t> 2 </a:t>
            </a:r>
            <a:r>
              <a:rPr lang="en-US" sz="2400" b="1" dirty="0" err="1">
                <a:solidFill>
                  <a:schemeClr val="bg1"/>
                </a:solidFill>
              </a:rPr>
              <a:t>Capitais</a:t>
            </a:r>
            <a:endParaRPr lang="en-US" sz="2400" b="1" dirty="0">
              <a:solidFill>
                <a:schemeClr val="bg1"/>
              </a:solidFill>
            </a:endParaRP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bg1"/>
              </a:solidFill>
            </a:endParaRPr>
          </a:p>
          <a:p>
            <a:pPr>
              <a:lnSpc>
                <a:spcPts val="3461"/>
              </a:lnSpc>
            </a:pPr>
            <a:r>
              <a:rPr lang="pt-BR" sz="2700" b="1" dirty="0">
                <a:solidFill>
                  <a:schemeClr val="bg1"/>
                </a:solidFill>
              </a:rPr>
              <a:t>+ de 42.000 tomadores elegíveis à tomar empréstimos</a:t>
            </a: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bg1"/>
              </a:solidFill>
            </a:endParaRPr>
          </a:p>
          <a:p>
            <a:pPr>
              <a:lnSpc>
                <a:spcPts val="3461"/>
              </a:lnSpc>
            </a:pPr>
            <a:r>
              <a:rPr lang="pt-BR" sz="2700" b="1" dirty="0">
                <a:solidFill>
                  <a:schemeClr val="bg1"/>
                </a:solidFill>
              </a:rPr>
              <a:t>+ de R$ 42 Milhões em Empréstimos Liberados</a:t>
            </a:r>
          </a:p>
          <a:p>
            <a:pPr marL="457200" indent="-457200">
              <a:lnSpc>
                <a:spcPts val="3461"/>
              </a:lnSpc>
              <a:buFont typeface="Arial" panose="020B0604020202020204" pitchFamily="34" charset="0"/>
              <a:buChar char="•"/>
            </a:pPr>
            <a:endParaRPr lang="pt-BR" sz="2700" b="1" dirty="0">
              <a:solidFill>
                <a:schemeClr val="bg1"/>
              </a:solidFill>
            </a:endParaRPr>
          </a:p>
          <a:p>
            <a:pPr>
              <a:lnSpc>
                <a:spcPts val="3461"/>
              </a:lnSpc>
            </a:pPr>
            <a:r>
              <a:rPr lang="pt-BR" sz="2700" b="1" dirty="0">
                <a:solidFill>
                  <a:schemeClr val="bg1"/>
                </a:solidFill>
              </a:rPr>
              <a:t>+ de 2.650 contratos Fechados</a:t>
            </a: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bg1"/>
              </a:solidFill>
            </a:endParaRPr>
          </a:p>
          <a:p>
            <a:pPr>
              <a:lnSpc>
                <a:spcPts val="3461"/>
              </a:lnSpc>
            </a:pPr>
            <a:endParaRPr lang="pt-BR" sz="2700" b="1" dirty="0">
              <a:solidFill>
                <a:schemeClr val="bg1"/>
              </a:solidFill>
            </a:endParaRPr>
          </a:p>
        </p:txBody>
      </p:sp>
      <p:sp>
        <p:nvSpPr>
          <p:cNvPr id="3" name="Retângulo: Cantos Diagonais Arredondados 2">
            <a:extLst>
              <a:ext uri="{FF2B5EF4-FFF2-40B4-BE49-F238E27FC236}">
                <a16:creationId xmlns:a16="http://schemas.microsoft.com/office/drawing/2014/main" id="{E79026D1-51B0-21D3-33B0-A50798C1D993}"/>
              </a:ext>
            </a:extLst>
          </p:cNvPr>
          <p:cNvSpPr/>
          <p:nvPr/>
        </p:nvSpPr>
        <p:spPr>
          <a:xfrm>
            <a:off x="6934200" y="3102857"/>
            <a:ext cx="9677400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: Cantos Diagonais Arredondados 15">
            <a:extLst>
              <a:ext uri="{FF2B5EF4-FFF2-40B4-BE49-F238E27FC236}">
                <a16:creationId xmlns:a16="http://schemas.microsoft.com/office/drawing/2014/main" id="{CE682947-6594-3153-EFB8-403F77BDE036}"/>
              </a:ext>
            </a:extLst>
          </p:cNvPr>
          <p:cNvSpPr/>
          <p:nvPr/>
        </p:nvSpPr>
        <p:spPr>
          <a:xfrm>
            <a:off x="6934200" y="4000500"/>
            <a:ext cx="9677400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: Cantos Diagonais Arredondados 3">
            <a:extLst>
              <a:ext uri="{FF2B5EF4-FFF2-40B4-BE49-F238E27FC236}">
                <a16:creationId xmlns:a16="http://schemas.microsoft.com/office/drawing/2014/main" id="{1B67AD56-485B-3B52-D96C-C75FF1ADAE9D}"/>
              </a:ext>
            </a:extLst>
          </p:cNvPr>
          <p:cNvSpPr/>
          <p:nvPr/>
        </p:nvSpPr>
        <p:spPr>
          <a:xfrm>
            <a:off x="6934200" y="4991100"/>
            <a:ext cx="9677400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: Cantos Diagonais Arredondados 6">
            <a:extLst>
              <a:ext uri="{FF2B5EF4-FFF2-40B4-BE49-F238E27FC236}">
                <a16:creationId xmlns:a16="http://schemas.microsoft.com/office/drawing/2014/main" id="{E5DB890B-C24F-8CD7-0E0F-150353EBC0BA}"/>
              </a:ext>
            </a:extLst>
          </p:cNvPr>
          <p:cNvSpPr/>
          <p:nvPr/>
        </p:nvSpPr>
        <p:spPr>
          <a:xfrm>
            <a:off x="6932022" y="5905500"/>
            <a:ext cx="9677399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: Cantos Diagonais Arredondados 7">
            <a:extLst>
              <a:ext uri="{FF2B5EF4-FFF2-40B4-BE49-F238E27FC236}">
                <a16:creationId xmlns:a16="http://schemas.microsoft.com/office/drawing/2014/main" id="{44BEE10E-9B28-A6C3-4787-342E116FF92C}"/>
              </a:ext>
            </a:extLst>
          </p:cNvPr>
          <p:cNvSpPr/>
          <p:nvPr/>
        </p:nvSpPr>
        <p:spPr>
          <a:xfrm>
            <a:off x="6874147" y="6872337"/>
            <a:ext cx="9735274" cy="745243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5" name="Group 12">
            <a:extLst>
              <a:ext uri="{FF2B5EF4-FFF2-40B4-BE49-F238E27FC236}">
                <a16:creationId xmlns:a16="http://schemas.microsoft.com/office/drawing/2014/main" id="{C04985AB-510B-B5F0-6887-6E9286B6A5CF}"/>
              </a:ext>
            </a:extLst>
          </p:cNvPr>
          <p:cNvGrpSpPr/>
          <p:nvPr/>
        </p:nvGrpSpPr>
        <p:grpSpPr>
          <a:xfrm>
            <a:off x="0" y="3335093"/>
            <a:ext cx="5105400" cy="3789607"/>
            <a:chOff x="0" y="0"/>
            <a:chExt cx="4558876" cy="3516507"/>
          </a:xfrm>
        </p:grpSpPr>
        <p:sp>
          <p:nvSpPr>
            <p:cNvPr id="11" name="TextBox 13">
              <a:extLst>
                <a:ext uri="{FF2B5EF4-FFF2-40B4-BE49-F238E27FC236}">
                  <a16:creationId xmlns:a16="http://schemas.microsoft.com/office/drawing/2014/main" id="{500FEE55-BC63-0F7E-DA63-E9DA4256A4E5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CECEB084-265E-3C55-9FE0-36EF6EC28392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23154D83-8717-4391-5BFD-11EE9F99E8F4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94FAC7A8-4DEF-CA6E-3576-8567AF7E9377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TextBox 17">
              <a:extLst>
                <a:ext uri="{FF2B5EF4-FFF2-40B4-BE49-F238E27FC236}">
                  <a16:creationId xmlns:a16="http://schemas.microsoft.com/office/drawing/2014/main" id="{DEB380C4-1C96-3768-E4CE-B9DA0D6570F8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56657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76D0E98-6C27-4995-870C-2F42BCB7EC39}"/>
              </a:ext>
            </a:extLst>
          </p:cNvPr>
          <p:cNvSpPr/>
          <p:nvPr/>
        </p:nvSpPr>
        <p:spPr>
          <a:xfrm>
            <a:off x="-685800" y="-266700"/>
            <a:ext cx="19278600" cy="11506200"/>
          </a:xfrm>
          <a:prstGeom prst="rect">
            <a:avLst/>
          </a:prstGeom>
          <a:solidFill>
            <a:srgbClr val="0070C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0A1128D6-EA00-40CF-BD59-1D7DEBF48AF4}"/>
              </a:ext>
            </a:extLst>
          </p:cNvPr>
          <p:cNvSpPr/>
          <p:nvPr/>
        </p:nvSpPr>
        <p:spPr>
          <a:xfrm rot="8026096">
            <a:off x="-5800243" y="-461638"/>
            <a:ext cx="11600486" cy="116315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                 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484C218E-CF1A-4F5A-82E8-BC2155B451B3}"/>
              </a:ext>
            </a:extLst>
          </p:cNvPr>
          <p:cNvSpPr/>
          <p:nvPr/>
        </p:nvSpPr>
        <p:spPr>
          <a:xfrm>
            <a:off x="-1066800" y="9120873"/>
            <a:ext cx="4191000" cy="1038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D3F84B49-37E6-481C-814A-AD4014885DDA}"/>
              </a:ext>
            </a:extLst>
          </p:cNvPr>
          <p:cNvSpPr txBox="1"/>
          <p:nvPr/>
        </p:nvSpPr>
        <p:spPr>
          <a:xfrm>
            <a:off x="4724400" y="419100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BELÉM/PA</a:t>
            </a:r>
            <a:endParaRPr lang="pt-BR" sz="4400" dirty="0">
              <a:solidFill>
                <a:srgbClr val="FFFFFF"/>
              </a:solidFill>
            </a:endParaRPr>
          </a:p>
        </p:txBody>
      </p:sp>
      <p:sp>
        <p:nvSpPr>
          <p:cNvPr id="19" name="Retângulo: Cantos Diagonais Arredondados 18">
            <a:extLst>
              <a:ext uri="{FF2B5EF4-FFF2-40B4-BE49-F238E27FC236}">
                <a16:creationId xmlns:a16="http://schemas.microsoft.com/office/drawing/2014/main" id="{75209043-0235-4597-9A50-7F75524F23D4}"/>
              </a:ext>
            </a:extLst>
          </p:cNvPr>
          <p:cNvSpPr/>
          <p:nvPr/>
        </p:nvSpPr>
        <p:spPr>
          <a:xfrm>
            <a:off x="7467600" y="1714500"/>
            <a:ext cx="6629400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2B7E0FB5-E5E6-4F44-9F3D-7D55AAC5E82B}"/>
              </a:ext>
            </a:extLst>
          </p:cNvPr>
          <p:cNvSpPr txBox="1"/>
          <p:nvPr/>
        </p:nvSpPr>
        <p:spPr>
          <a:xfrm>
            <a:off x="7315200" y="1820629"/>
            <a:ext cx="7010400" cy="503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200" b="1" dirty="0">
                <a:solidFill>
                  <a:schemeClr val="bg1"/>
                </a:solidFill>
              </a:rPr>
              <a:t>CAPAG A</a:t>
            </a:r>
            <a:r>
              <a:rPr lang="pt-BR" sz="2000" b="1" dirty="0">
                <a:solidFill>
                  <a:schemeClr val="bg1"/>
                </a:solidFill>
              </a:rPr>
              <a:t> – Efetivos, Aposentados e Pensionistas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588F011-E789-4374-895D-767A76D33F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7688" y="2102210"/>
            <a:ext cx="8401526" cy="6726850"/>
          </a:xfrm>
          <a:prstGeom prst="rect">
            <a:avLst/>
          </a:prstGeom>
        </p:spPr>
      </p:pic>
      <p:sp>
        <p:nvSpPr>
          <p:cNvPr id="32" name="Retângulo: Cantos Diagonais Arredondados 31">
            <a:extLst>
              <a:ext uri="{FF2B5EF4-FFF2-40B4-BE49-F238E27FC236}">
                <a16:creationId xmlns:a16="http://schemas.microsoft.com/office/drawing/2014/main" id="{AC762CFF-A82E-4159-8356-7CA28292F6C4}"/>
              </a:ext>
            </a:extLst>
          </p:cNvPr>
          <p:cNvSpPr/>
          <p:nvPr/>
        </p:nvSpPr>
        <p:spPr>
          <a:xfrm>
            <a:off x="11963400" y="2792871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22B25912-6738-4883-8641-245A0E0AA82C}"/>
              </a:ext>
            </a:extLst>
          </p:cNvPr>
          <p:cNvSpPr txBox="1"/>
          <p:nvPr/>
        </p:nvSpPr>
        <p:spPr>
          <a:xfrm>
            <a:off x="11887200" y="2857500"/>
            <a:ext cx="6038685" cy="51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+ 20 mil tomadores elegíveis</a:t>
            </a:r>
          </a:p>
        </p:txBody>
      </p:sp>
      <p:sp>
        <p:nvSpPr>
          <p:cNvPr id="40" name="Retângulo: Cantos Diagonais Arredondados 39">
            <a:extLst>
              <a:ext uri="{FF2B5EF4-FFF2-40B4-BE49-F238E27FC236}">
                <a16:creationId xmlns:a16="http://schemas.microsoft.com/office/drawing/2014/main" id="{C531114C-598F-482B-BA14-AFADFEBB4A74}"/>
              </a:ext>
            </a:extLst>
          </p:cNvPr>
          <p:cNvSpPr/>
          <p:nvPr/>
        </p:nvSpPr>
        <p:spPr>
          <a:xfrm>
            <a:off x="7467601" y="3848100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C3424945-625D-485F-97B0-4572DAEE10DC}"/>
              </a:ext>
            </a:extLst>
          </p:cNvPr>
          <p:cNvSpPr txBox="1"/>
          <p:nvPr/>
        </p:nvSpPr>
        <p:spPr>
          <a:xfrm>
            <a:off x="11582400" y="4887224"/>
            <a:ext cx="6629400" cy="4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R$ 5.170.536,58 milhões liberados em empréstimos</a:t>
            </a:r>
          </a:p>
        </p:txBody>
      </p:sp>
      <p:sp>
        <p:nvSpPr>
          <p:cNvPr id="42" name="Retângulo: Cantos Diagonais Arredondados 41">
            <a:extLst>
              <a:ext uri="{FF2B5EF4-FFF2-40B4-BE49-F238E27FC236}">
                <a16:creationId xmlns:a16="http://schemas.microsoft.com/office/drawing/2014/main" id="{792C2A16-0AC0-4FC0-AD46-DAC650ED4F0A}"/>
              </a:ext>
            </a:extLst>
          </p:cNvPr>
          <p:cNvSpPr/>
          <p:nvPr/>
        </p:nvSpPr>
        <p:spPr>
          <a:xfrm>
            <a:off x="11658600" y="4774071"/>
            <a:ext cx="6467227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BB633D64-2E5B-4C5E-9E7A-9702A6D6B6F6}"/>
              </a:ext>
            </a:extLst>
          </p:cNvPr>
          <p:cNvSpPr txBox="1"/>
          <p:nvPr/>
        </p:nvSpPr>
        <p:spPr>
          <a:xfrm>
            <a:off x="7372514" y="3848100"/>
            <a:ext cx="6038685" cy="51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305 contratos fechados – Média 16.952,57</a:t>
            </a:r>
          </a:p>
        </p:txBody>
      </p:sp>
      <p:sp>
        <p:nvSpPr>
          <p:cNvPr id="44" name="Retângulo: Cantos Diagonais Arredondados 43">
            <a:extLst>
              <a:ext uri="{FF2B5EF4-FFF2-40B4-BE49-F238E27FC236}">
                <a16:creationId xmlns:a16="http://schemas.microsoft.com/office/drawing/2014/main" id="{6193697D-B8B2-40A7-BB91-79AB7C82D569}"/>
              </a:ext>
            </a:extLst>
          </p:cNvPr>
          <p:cNvSpPr/>
          <p:nvPr/>
        </p:nvSpPr>
        <p:spPr>
          <a:xfrm>
            <a:off x="7496257" y="5676900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86DC5660-1D0C-4D57-8AD3-0FCDA001FD70}"/>
              </a:ext>
            </a:extLst>
          </p:cNvPr>
          <p:cNvSpPr txBox="1"/>
          <p:nvPr/>
        </p:nvSpPr>
        <p:spPr>
          <a:xfrm>
            <a:off x="7448715" y="5776296"/>
            <a:ext cx="6038685" cy="51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Taxa competitiva:  1,75% a.m.</a:t>
            </a:r>
          </a:p>
        </p:txBody>
      </p:sp>
      <p:sp>
        <p:nvSpPr>
          <p:cNvPr id="46" name="Retângulo: Cantos Diagonais Arredondados 45">
            <a:extLst>
              <a:ext uri="{FF2B5EF4-FFF2-40B4-BE49-F238E27FC236}">
                <a16:creationId xmlns:a16="http://schemas.microsoft.com/office/drawing/2014/main" id="{27FE06DE-B3BE-4B74-A662-1173B65F7919}"/>
              </a:ext>
            </a:extLst>
          </p:cNvPr>
          <p:cNvSpPr/>
          <p:nvPr/>
        </p:nvSpPr>
        <p:spPr>
          <a:xfrm>
            <a:off x="12134686" y="6667500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C086F917-BBBA-49BC-BFCD-759CA81A57EC}"/>
              </a:ext>
            </a:extLst>
          </p:cNvPr>
          <p:cNvSpPr txBox="1"/>
          <p:nvPr/>
        </p:nvSpPr>
        <p:spPr>
          <a:xfrm>
            <a:off x="12115800" y="6780426"/>
            <a:ext cx="6010027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Capital Alocado 10% R$ 87.510.880,51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189A831A-CB2A-4A9D-9E3E-27F81100C0BB}"/>
              </a:ext>
            </a:extLst>
          </p:cNvPr>
          <p:cNvSpPr txBox="1"/>
          <p:nvPr/>
        </p:nvSpPr>
        <p:spPr>
          <a:xfrm>
            <a:off x="7524915" y="7859024"/>
            <a:ext cx="6648285" cy="4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Rentabilidade Liquida do Investimento: 17,67% a.a.</a:t>
            </a:r>
          </a:p>
        </p:txBody>
      </p:sp>
      <p:sp>
        <p:nvSpPr>
          <p:cNvPr id="51" name="Retângulo: Cantos Diagonais Arredondados 50">
            <a:extLst>
              <a:ext uri="{FF2B5EF4-FFF2-40B4-BE49-F238E27FC236}">
                <a16:creationId xmlns:a16="http://schemas.microsoft.com/office/drawing/2014/main" id="{DFBA5D40-41F3-4692-9FDE-EE60D176914D}"/>
              </a:ext>
            </a:extLst>
          </p:cNvPr>
          <p:cNvSpPr/>
          <p:nvPr/>
        </p:nvSpPr>
        <p:spPr>
          <a:xfrm>
            <a:off x="7496257" y="7745871"/>
            <a:ext cx="6829343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" name="Group 12">
            <a:extLst>
              <a:ext uri="{FF2B5EF4-FFF2-40B4-BE49-F238E27FC236}">
                <a16:creationId xmlns:a16="http://schemas.microsoft.com/office/drawing/2014/main" id="{B999C6BB-122B-92CB-9C54-3F9DF9DD9D34}"/>
              </a:ext>
            </a:extLst>
          </p:cNvPr>
          <p:cNvGrpSpPr/>
          <p:nvPr/>
        </p:nvGrpSpPr>
        <p:grpSpPr>
          <a:xfrm>
            <a:off x="14935200" y="7603075"/>
            <a:ext cx="3100776" cy="2341025"/>
            <a:chOff x="0" y="0"/>
            <a:chExt cx="4558876" cy="3516507"/>
          </a:xfrm>
        </p:grpSpPr>
        <p:sp>
          <p:nvSpPr>
            <p:cNvPr id="6" name="TextBox 13">
              <a:extLst>
                <a:ext uri="{FF2B5EF4-FFF2-40B4-BE49-F238E27FC236}">
                  <a16:creationId xmlns:a16="http://schemas.microsoft.com/office/drawing/2014/main" id="{7B5601FC-7E4A-886C-233E-6B78005F8A6D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AA9FFD87-E81D-2149-029F-1EF7D47FFD02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028598D8-1202-CC30-2A14-A331F5C4E2E2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708B167A-1A1A-D3F4-550B-585C2B54BCFB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7">
              <a:extLst>
                <a:ext uri="{FF2B5EF4-FFF2-40B4-BE49-F238E27FC236}">
                  <a16:creationId xmlns:a16="http://schemas.microsoft.com/office/drawing/2014/main" id="{810AA681-1DDF-9FCE-80FB-A3897FB92DFE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5177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20" grpId="0"/>
      <p:bldP spid="39" grpId="0"/>
      <p:bldP spid="41" grpId="0"/>
      <p:bldP spid="43" grpId="0"/>
      <p:bldP spid="45" grpId="0"/>
      <p:bldP spid="47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76D0E98-6C27-4995-870C-2F42BCB7EC39}"/>
              </a:ext>
            </a:extLst>
          </p:cNvPr>
          <p:cNvSpPr/>
          <p:nvPr/>
        </p:nvSpPr>
        <p:spPr>
          <a:xfrm>
            <a:off x="-609600" y="-342900"/>
            <a:ext cx="19278600" cy="11506200"/>
          </a:xfrm>
          <a:prstGeom prst="rect">
            <a:avLst/>
          </a:prstGeom>
          <a:solidFill>
            <a:srgbClr val="0070C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0A1128D6-EA00-40CF-BD59-1D7DEBF48AF4}"/>
              </a:ext>
            </a:extLst>
          </p:cNvPr>
          <p:cNvSpPr/>
          <p:nvPr/>
        </p:nvSpPr>
        <p:spPr>
          <a:xfrm rot="8026096">
            <a:off x="-5800243" y="-461638"/>
            <a:ext cx="11600486" cy="116315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                 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484C218E-CF1A-4F5A-82E8-BC2155B451B3}"/>
              </a:ext>
            </a:extLst>
          </p:cNvPr>
          <p:cNvSpPr/>
          <p:nvPr/>
        </p:nvSpPr>
        <p:spPr>
          <a:xfrm>
            <a:off x="-1066800" y="9120873"/>
            <a:ext cx="4191000" cy="1038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D3F84B49-37E6-481C-814A-AD4014885DDA}"/>
              </a:ext>
            </a:extLst>
          </p:cNvPr>
          <p:cNvSpPr txBox="1"/>
          <p:nvPr/>
        </p:nvSpPr>
        <p:spPr>
          <a:xfrm>
            <a:off x="5317422" y="525952"/>
            <a:ext cx="13539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371600">
              <a:defRPr/>
            </a:pPr>
            <a:r>
              <a:rPr lang="pt-BR" sz="5400" b="1" dirty="0">
                <a:solidFill>
                  <a:srgbClr val="FFFFFF"/>
                </a:solidFill>
              </a:rPr>
              <a:t>PORTO VELHO/RO</a:t>
            </a:r>
            <a:endParaRPr lang="pt-BR" sz="4400" dirty="0">
              <a:solidFill>
                <a:srgbClr val="FFFFFF"/>
              </a:solidFill>
            </a:endParaRPr>
          </a:p>
        </p:txBody>
      </p:sp>
      <p:sp>
        <p:nvSpPr>
          <p:cNvPr id="19" name="Retângulo: Cantos Diagonais Arredondados 18">
            <a:extLst>
              <a:ext uri="{FF2B5EF4-FFF2-40B4-BE49-F238E27FC236}">
                <a16:creationId xmlns:a16="http://schemas.microsoft.com/office/drawing/2014/main" id="{75209043-0235-4597-9A50-7F75524F23D4}"/>
              </a:ext>
            </a:extLst>
          </p:cNvPr>
          <p:cNvSpPr/>
          <p:nvPr/>
        </p:nvSpPr>
        <p:spPr>
          <a:xfrm>
            <a:off x="7467600" y="1638300"/>
            <a:ext cx="6477000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2B7E0FB5-E5E6-4F44-9F3D-7D55AAC5E82B}"/>
              </a:ext>
            </a:extLst>
          </p:cNvPr>
          <p:cNvSpPr txBox="1"/>
          <p:nvPr/>
        </p:nvSpPr>
        <p:spPr>
          <a:xfrm>
            <a:off x="7315200" y="1714500"/>
            <a:ext cx="6629400" cy="503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200" b="1" dirty="0">
                <a:solidFill>
                  <a:schemeClr val="bg1"/>
                </a:solidFill>
              </a:rPr>
              <a:t>CAPAG A</a:t>
            </a:r>
            <a:r>
              <a:rPr lang="pt-BR" sz="2000" b="1" dirty="0">
                <a:solidFill>
                  <a:schemeClr val="bg1"/>
                </a:solidFill>
              </a:rPr>
              <a:t> – Efetivos, Aposentados e Pensionistas</a:t>
            </a:r>
          </a:p>
        </p:txBody>
      </p:sp>
      <p:sp>
        <p:nvSpPr>
          <p:cNvPr id="32" name="Retângulo: Cantos Diagonais Arredondados 31">
            <a:extLst>
              <a:ext uri="{FF2B5EF4-FFF2-40B4-BE49-F238E27FC236}">
                <a16:creationId xmlns:a16="http://schemas.microsoft.com/office/drawing/2014/main" id="{AC762CFF-A82E-4159-8356-7CA28292F6C4}"/>
              </a:ext>
            </a:extLst>
          </p:cNvPr>
          <p:cNvSpPr/>
          <p:nvPr/>
        </p:nvSpPr>
        <p:spPr>
          <a:xfrm>
            <a:off x="11963400" y="2705100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22B25912-6738-4883-8641-245A0E0AA82C}"/>
              </a:ext>
            </a:extLst>
          </p:cNvPr>
          <p:cNvSpPr txBox="1"/>
          <p:nvPr/>
        </p:nvSpPr>
        <p:spPr>
          <a:xfrm>
            <a:off x="11963400" y="2781300"/>
            <a:ext cx="6038685" cy="51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+ 13 mil tomadores elegíveis</a:t>
            </a:r>
          </a:p>
        </p:txBody>
      </p:sp>
      <p:sp>
        <p:nvSpPr>
          <p:cNvPr id="40" name="Retângulo: Cantos Diagonais Arredondados 39">
            <a:extLst>
              <a:ext uri="{FF2B5EF4-FFF2-40B4-BE49-F238E27FC236}">
                <a16:creationId xmlns:a16="http://schemas.microsoft.com/office/drawing/2014/main" id="{C531114C-598F-482B-BA14-AFADFEBB4A74}"/>
              </a:ext>
            </a:extLst>
          </p:cNvPr>
          <p:cNvSpPr/>
          <p:nvPr/>
        </p:nvSpPr>
        <p:spPr>
          <a:xfrm>
            <a:off x="7467601" y="3771900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C3424945-625D-485F-97B0-4572DAEE10DC}"/>
              </a:ext>
            </a:extLst>
          </p:cNvPr>
          <p:cNvSpPr txBox="1"/>
          <p:nvPr/>
        </p:nvSpPr>
        <p:spPr>
          <a:xfrm>
            <a:off x="10791744" y="4875426"/>
            <a:ext cx="7286541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R$ 2.266.466,77 milhões liberados em empréstimos</a:t>
            </a:r>
          </a:p>
        </p:txBody>
      </p:sp>
      <p:sp>
        <p:nvSpPr>
          <p:cNvPr id="42" name="Retângulo: Cantos Diagonais Arredondados 41">
            <a:extLst>
              <a:ext uri="{FF2B5EF4-FFF2-40B4-BE49-F238E27FC236}">
                <a16:creationId xmlns:a16="http://schemas.microsoft.com/office/drawing/2014/main" id="{792C2A16-0AC0-4FC0-AD46-DAC650ED4F0A}"/>
              </a:ext>
            </a:extLst>
          </p:cNvPr>
          <p:cNvSpPr/>
          <p:nvPr/>
        </p:nvSpPr>
        <p:spPr>
          <a:xfrm>
            <a:off x="10744200" y="4774071"/>
            <a:ext cx="7286541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BB633D64-2E5B-4C5E-9E7A-9702A6D6B6F6}"/>
              </a:ext>
            </a:extLst>
          </p:cNvPr>
          <p:cNvSpPr txBox="1"/>
          <p:nvPr/>
        </p:nvSpPr>
        <p:spPr>
          <a:xfrm>
            <a:off x="7372514" y="3848100"/>
            <a:ext cx="6038685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110 contratos fechados – Média R$ 20.604,24  </a:t>
            </a:r>
          </a:p>
        </p:txBody>
      </p:sp>
      <p:sp>
        <p:nvSpPr>
          <p:cNvPr id="44" name="Retângulo: Cantos Diagonais Arredondados 43">
            <a:extLst>
              <a:ext uri="{FF2B5EF4-FFF2-40B4-BE49-F238E27FC236}">
                <a16:creationId xmlns:a16="http://schemas.microsoft.com/office/drawing/2014/main" id="{6193697D-B8B2-40A7-BB91-79AB7C82D569}"/>
              </a:ext>
            </a:extLst>
          </p:cNvPr>
          <p:cNvSpPr/>
          <p:nvPr/>
        </p:nvSpPr>
        <p:spPr>
          <a:xfrm>
            <a:off x="7496257" y="5829300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86DC5660-1D0C-4D57-8AD3-0FCDA001FD70}"/>
              </a:ext>
            </a:extLst>
          </p:cNvPr>
          <p:cNvSpPr txBox="1"/>
          <p:nvPr/>
        </p:nvSpPr>
        <p:spPr>
          <a:xfrm>
            <a:off x="7448715" y="5928696"/>
            <a:ext cx="6038685" cy="510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Taxa competitiva:  1,50% a.m.</a:t>
            </a:r>
          </a:p>
        </p:txBody>
      </p:sp>
      <p:sp>
        <p:nvSpPr>
          <p:cNvPr id="46" name="Retângulo: Cantos Diagonais Arredondados 45">
            <a:extLst>
              <a:ext uri="{FF2B5EF4-FFF2-40B4-BE49-F238E27FC236}">
                <a16:creationId xmlns:a16="http://schemas.microsoft.com/office/drawing/2014/main" id="{27FE06DE-B3BE-4B74-A662-1173B65F7919}"/>
              </a:ext>
            </a:extLst>
          </p:cNvPr>
          <p:cNvSpPr/>
          <p:nvPr/>
        </p:nvSpPr>
        <p:spPr>
          <a:xfrm>
            <a:off x="12134686" y="6907671"/>
            <a:ext cx="5943599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C086F917-BBBA-49BC-BFCD-759CA81A57EC}"/>
              </a:ext>
            </a:extLst>
          </p:cNvPr>
          <p:cNvSpPr txBox="1"/>
          <p:nvPr/>
        </p:nvSpPr>
        <p:spPr>
          <a:xfrm>
            <a:off x="12039600" y="7009026"/>
            <a:ext cx="6038685" cy="4966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Capital Alocado 5% R$ 50.993.686,43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189A831A-CB2A-4A9D-9E3E-27F81100C0BB}"/>
              </a:ext>
            </a:extLst>
          </p:cNvPr>
          <p:cNvSpPr txBox="1"/>
          <p:nvPr/>
        </p:nvSpPr>
        <p:spPr>
          <a:xfrm>
            <a:off x="7448715" y="8163824"/>
            <a:ext cx="6600743" cy="484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61"/>
              </a:lnSpc>
            </a:pPr>
            <a:r>
              <a:rPr lang="pt-BR" sz="2000" b="1" dirty="0">
                <a:solidFill>
                  <a:schemeClr val="bg1"/>
                </a:solidFill>
              </a:rPr>
              <a:t>Rentabilidade Liquida do Investimento: 14,07% a.a.</a:t>
            </a:r>
          </a:p>
        </p:txBody>
      </p:sp>
      <p:sp>
        <p:nvSpPr>
          <p:cNvPr id="51" name="Retângulo: Cantos Diagonais Arredondados 50">
            <a:extLst>
              <a:ext uri="{FF2B5EF4-FFF2-40B4-BE49-F238E27FC236}">
                <a16:creationId xmlns:a16="http://schemas.microsoft.com/office/drawing/2014/main" id="{DFBA5D40-41F3-4692-9FDE-EE60D176914D}"/>
              </a:ext>
            </a:extLst>
          </p:cNvPr>
          <p:cNvSpPr/>
          <p:nvPr/>
        </p:nvSpPr>
        <p:spPr>
          <a:xfrm>
            <a:off x="7496257" y="8050671"/>
            <a:ext cx="6600743" cy="750429"/>
          </a:xfrm>
          <a:prstGeom prst="round2Diag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DC85868D-3C22-4775-ACF4-542EB9483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13" y="2373542"/>
            <a:ext cx="7609252" cy="5912021"/>
          </a:xfrm>
          <a:prstGeom prst="rect">
            <a:avLst/>
          </a:prstGeom>
        </p:spPr>
      </p:pic>
      <p:grpSp>
        <p:nvGrpSpPr>
          <p:cNvPr id="4" name="Group 12">
            <a:extLst>
              <a:ext uri="{FF2B5EF4-FFF2-40B4-BE49-F238E27FC236}">
                <a16:creationId xmlns:a16="http://schemas.microsoft.com/office/drawing/2014/main" id="{B78509DB-1FB5-C4C6-4354-AB6ADD2E045E}"/>
              </a:ext>
            </a:extLst>
          </p:cNvPr>
          <p:cNvGrpSpPr/>
          <p:nvPr/>
        </p:nvGrpSpPr>
        <p:grpSpPr>
          <a:xfrm>
            <a:off x="14935200" y="7734300"/>
            <a:ext cx="3100776" cy="2341025"/>
            <a:chOff x="0" y="0"/>
            <a:chExt cx="4558876" cy="3516507"/>
          </a:xfrm>
        </p:grpSpPr>
        <p:sp>
          <p:nvSpPr>
            <p:cNvPr id="5" name="TextBox 13">
              <a:extLst>
                <a:ext uri="{FF2B5EF4-FFF2-40B4-BE49-F238E27FC236}">
                  <a16:creationId xmlns:a16="http://schemas.microsoft.com/office/drawing/2014/main" id="{C18EB1E5-9AF9-516B-46AA-33D7D450743D}"/>
                </a:ext>
              </a:extLst>
            </p:cNvPr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43D72DA0-8F2A-F7FF-1CC4-4C1F09FFE1FF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0CD01438-7732-3EA0-CFF8-AC3FDA9663D2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ECF072C1-3E11-986D-9EC3-E19D6F02FF6F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7">
              <a:extLst>
                <a:ext uri="{FF2B5EF4-FFF2-40B4-BE49-F238E27FC236}">
                  <a16:creationId xmlns:a16="http://schemas.microsoft.com/office/drawing/2014/main" id="{A2833706-7EAC-1EF2-E510-8CD9DD9B8957}"/>
                </a:ext>
              </a:extLst>
            </p:cNvPr>
            <p:cNvSpPr txBox="1"/>
            <p:nvPr/>
          </p:nvSpPr>
          <p:spPr>
            <a:xfrm>
              <a:off x="552499" y="1322798"/>
              <a:ext cx="1297265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6704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85185E-6 L 0.07083 1.85185E-6 " pathEditMode="relative" rAng="0" ptsTypes="AA">
                                      <p:cBhvr>
                                        <p:cTn id="9" dur="5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20" grpId="0"/>
      <p:bldP spid="39" grpId="0"/>
      <p:bldP spid="41" grpId="0"/>
      <p:bldP spid="43" grpId="0"/>
      <p:bldP spid="45" grpId="0"/>
      <p:bldP spid="47" grpId="0"/>
      <p:bldP spid="5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Íon">
  <a:themeElements>
    <a:clrScheme name="Í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Í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Í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7573</TotalTime>
  <Words>1112</Words>
  <Application>Microsoft Office PowerPoint</Application>
  <PresentationFormat>Personalizar</PresentationFormat>
  <Paragraphs>243</Paragraphs>
  <Slides>24</Slides>
  <Notes>22</Notes>
  <HiddenSlides>0</HiddenSlides>
  <MMClips>0</MMClips>
  <ScaleCrop>false</ScaleCrop>
  <HeadingPairs>
    <vt:vector size="6" baseType="variant">
      <vt:variant>
        <vt:lpstr>Fontes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36" baseType="lpstr">
      <vt:lpstr>Intro</vt:lpstr>
      <vt:lpstr>Montserrat</vt:lpstr>
      <vt:lpstr>Arial</vt:lpstr>
      <vt:lpstr>Poppins Light</vt:lpstr>
      <vt:lpstr>Open Sans Extra Bold</vt:lpstr>
      <vt:lpstr>Montserrat ExtraLight</vt:lpstr>
      <vt:lpstr>Codec Pro</vt:lpstr>
      <vt:lpstr>Wingdings 3</vt:lpstr>
      <vt:lpstr>Century Gothic</vt:lpstr>
      <vt:lpstr>Aptos</vt:lpstr>
      <vt:lpstr>Code Pro</vt:lpstr>
      <vt:lpstr>Íon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1º Encontro de Gestores de RPPS do Centro Oeste da ABIPEM  e Congresso de RPPS da AGOPREV</dc:title>
  <dc:creator>Dom Comunicação</dc:creator>
  <cp:lastModifiedBy>Carlos Raimundo Esteves</cp:lastModifiedBy>
  <cp:revision>101</cp:revision>
  <dcterms:created xsi:type="dcterms:W3CDTF">2006-08-16T00:00:00Z</dcterms:created>
  <dcterms:modified xsi:type="dcterms:W3CDTF">2025-06-12T20:51:24Z</dcterms:modified>
  <dc:identifier>DAGKGRQnloo</dc:identifier>
</cp:coreProperties>
</file>